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27" roundtripDataSignature="AMtx7mj4HXI5KWfvvUat1BKJp3ROcaog6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jpg>
</file>

<file path=ppt/media/image2.png>
</file>

<file path=ppt/media/image3.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15"/>
          <p:cNvPicPr preferRelativeResize="0"/>
          <p:nvPr/>
        </p:nvPicPr>
        <p:blipFill rotWithShape="1">
          <a:blip r:embed="rId2">
            <a:alphaModFix/>
          </a:blip>
          <a:srcRect b="23590" l="0" r="0" t="21799"/>
          <a:stretch/>
        </p:blipFill>
        <p:spPr>
          <a:xfrm>
            <a:off x="0" y="487825"/>
            <a:ext cx="9144000" cy="4655676"/>
          </a:xfrm>
          <a:prstGeom prst="rect">
            <a:avLst/>
          </a:prstGeom>
          <a:noFill/>
          <a:ln>
            <a:noFill/>
          </a:ln>
        </p:spPr>
      </p:pic>
      <p:sp>
        <p:nvSpPr>
          <p:cNvPr id="11" name="Google Shape;11;p15"/>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 name="Google Shape;12;p15"/>
          <p:cNvGrpSpPr/>
          <p:nvPr/>
        </p:nvGrpSpPr>
        <p:grpSpPr>
          <a:xfrm>
            <a:off x="830392" y="1191256"/>
            <a:ext cx="745763" cy="45826"/>
            <a:chOff x="4580561" y="2589004"/>
            <a:chExt cx="1064464" cy="25200"/>
          </a:xfrm>
        </p:grpSpPr>
        <p:sp>
          <p:nvSpPr>
            <p:cNvPr id="13" name="Google Shape;13;p1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1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 name="Google Shape;15;p15"/>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6" name="Google Shape;16;p15"/>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7" name="Google Shape;17;p1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8" name="Google Shape;18;p15"/>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Confidential</a:t>
            </a:r>
            <a:endParaRPr b="1" i="0" sz="600" u="none" cap="none" strike="noStrike">
              <a:solidFill>
                <a:srgbClr val="000000"/>
              </a:solidFill>
              <a:latin typeface="Raleway"/>
              <a:ea typeface="Raleway"/>
              <a:cs typeface="Raleway"/>
              <a:sym typeface="Raleway"/>
            </a:endParaRPr>
          </a:p>
        </p:txBody>
      </p:sp>
      <p:sp>
        <p:nvSpPr>
          <p:cNvPr id="19" name="Google Shape;19;p15"/>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Customized for </a:t>
            </a:r>
            <a:r>
              <a:rPr b="1" i="0" lang="en-US" sz="600" u="none" cap="none" strike="noStrike">
                <a:solidFill>
                  <a:srgbClr val="000000"/>
                </a:solidFill>
                <a:latin typeface="Raleway"/>
                <a:ea typeface="Raleway"/>
                <a:cs typeface="Raleway"/>
                <a:sym typeface="Raleway"/>
              </a:rPr>
              <a:t>Lorem Ipsum LLC</a:t>
            </a:r>
            <a:endParaRPr b="0" i="0" sz="600" u="none" cap="none" strike="noStrike">
              <a:solidFill>
                <a:srgbClr val="000000"/>
              </a:solidFill>
              <a:latin typeface="Raleway"/>
              <a:ea typeface="Raleway"/>
              <a:cs typeface="Raleway"/>
              <a:sym typeface="Raleway"/>
            </a:endParaRPr>
          </a:p>
        </p:txBody>
      </p:sp>
      <p:sp>
        <p:nvSpPr>
          <p:cNvPr id="20" name="Google Shape;20;p15"/>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US" sz="600" u="none" cap="none" strike="noStrike">
                <a:solidFill>
                  <a:srgbClr val="000000"/>
                </a:solidFill>
                <a:latin typeface="Raleway"/>
                <a:ea typeface="Raleway"/>
                <a:cs typeface="Raleway"/>
                <a:sym typeface="Raleway"/>
              </a:rPr>
              <a:t>Version 1.0</a:t>
            </a:r>
            <a:endParaRPr b="1" i="0" sz="600" u="none" cap="none" strike="noStrike">
              <a:solidFill>
                <a:srgbClr val="000000"/>
              </a:solidFill>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7" name="Shape 107"/>
        <p:cNvGrpSpPr/>
        <p:nvPr/>
      </p:nvGrpSpPr>
      <p:grpSpPr>
        <a:xfrm>
          <a:off x="0" y="0"/>
          <a:ext cx="0" cy="0"/>
          <a:chOff x="0" y="0"/>
          <a:chExt cx="0" cy="0"/>
        </a:xfrm>
      </p:grpSpPr>
      <p:sp>
        <p:nvSpPr>
          <p:cNvPr id="108" name="Google Shape;108;p24"/>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 name="Google Shape;109;p24"/>
          <p:cNvGrpSpPr/>
          <p:nvPr/>
        </p:nvGrpSpPr>
        <p:grpSpPr>
          <a:xfrm>
            <a:off x="830392" y="1191256"/>
            <a:ext cx="745763" cy="45826"/>
            <a:chOff x="4580561" y="2589004"/>
            <a:chExt cx="1064464" cy="25200"/>
          </a:xfrm>
        </p:grpSpPr>
        <p:sp>
          <p:nvSpPr>
            <p:cNvPr id="110" name="Google Shape;110;p2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 name="Google Shape;112;p24"/>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13" name="Google Shape;113;p24"/>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14" name="Google Shape;114;p24"/>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5" name="Google Shape;115;p2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16" name="Google Shape;116;p24"/>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7" name="Google Shape;117;p24"/>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18" name="Google Shape;118;p24"/>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19" name="Google Shape;119;p24"/>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0" name="Shape 120"/>
        <p:cNvGrpSpPr/>
        <p:nvPr/>
      </p:nvGrpSpPr>
      <p:grpSpPr>
        <a:xfrm>
          <a:off x="0" y="0"/>
          <a:ext cx="0" cy="0"/>
          <a:chOff x="0" y="0"/>
          <a:chExt cx="0" cy="0"/>
        </a:xfrm>
      </p:grpSpPr>
      <p:sp>
        <p:nvSpPr>
          <p:cNvPr id="121" name="Google Shape;121;p25"/>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22" name="Google Shape;122;p2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23" name="Google Shape;123;p25"/>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4" name="Google Shape;124;p25"/>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25" name="Google Shape;125;p25"/>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26" name="Google Shape;126;p25"/>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7" name="Shape 127"/>
        <p:cNvGrpSpPr/>
        <p:nvPr/>
      </p:nvGrpSpPr>
      <p:grpSpPr>
        <a:xfrm>
          <a:off x="0" y="0"/>
          <a:ext cx="0" cy="0"/>
          <a:chOff x="0" y="0"/>
          <a:chExt cx="0" cy="0"/>
        </a:xfrm>
      </p:grpSpPr>
      <p:grpSp>
        <p:nvGrpSpPr>
          <p:cNvPr id="128" name="Google Shape;128;p26"/>
          <p:cNvGrpSpPr/>
          <p:nvPr/>
        </p:nvGrpSpPr>
        <p:grpSpPr>
          <a:xfrm>
            <a:off x="830392" y="4169130"/>
            <a:ext cx="745763" cy="45826"/>
            <a:chOff x="4580561" y="2589004"/>
            <a:chExt cx="1064464" cy="25200"/>
          </a:xfrm>
        </p:grpSpPr>
        <p:sp>
          <p:nvSpPr>
            <p:cNvPr id="129" name="Google Shape;129;p2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1" name="Google Shape;131;p26"/>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32" name="Google Shape;132;p26"/>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133" name="Google Shape;133;p2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34" name="Google Shape;134;p26"/>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5" name="Google Shape;135;p26"/>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36" name="Google Shape;136;p26"/>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37" name="Google Shape;137;p26"/>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8" name="Shape 138"/>
        <p:cNvGrpSpPr/>
        <p:nvPr/>
      </p:nvGrpSpPr>
      <p:grpSpPr>
        <a:xfrm>
          <a:off x="0" y="0"/>
          <a:ext cx="0" cy="0"/>
          <a:chOff x="0" y="0"/>
          <a:chExt cx="0" cy="0"/>
        </a:xfrm>
      </p:grpSpPr>
      <p:sp>
        <p:nvSpPr>
          <p:cNvPr id="139" name="Google Shape;139;p2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40" name="Google Shape;140;p27"/>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1" name="Google Shape;141;p27"/>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42" name="Google Shape;142;p27"/>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43" name="Google Shape;143;p27"/>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44" name="Shape 144"/>
        <p:cNvGrpSpPr/>
        <p:nvPr/>
      </p:nvGrpSpPr>
      <p:grpSpPr>
        <a:xfrm>
          <a:off x="0" y="0"/>
          <a:ext cx="0" cy="0"/>
          <a:chOff x="0" y="0"/>
          <a:chExt cx="0" cy="0"/>
        </a:xfrm>
      </p:grpSpPr>
      <p:sp>
        <p:nvSpPr>
          <p:cNvPr id="145" name="Google Shape;145;p28"/>
          <p:cNvSpPr txBox="1"/>
          <p:nvPr>
            <p:ph type="title"/>
          </p:nvPr>
        </p:nvSpPr>
        <p:spPr>
          <a:xfrm>
            <a:off x="1308150" y="1318650"/>
            <a:ext cx="71100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600"/>
              <a:buNone/>
              <a:defRPr sz="2600">
                <a:solidFill>
                  <a:srgbClr val="FFFFFF"/>
                </a:solidFill>
              </a:defRPr>
            </a:lvl1pPr>
            <a:lvl2pPr lvl="1" algn="l">
              <a:lnSpc>
                <a:spcPct val="100000"/>
              </a:lnSpc>
              <a:spcBef>
                <a:spcPts val="0"/>
              </a:spcBef>
              <a:spcAft>
                <a:spcPts val="0"/>
              </a:spcAft>
              <a:buClr>
                <a:srgbClr val="FFFFFF"/>
              </a:buClr>
              <a:buSzPts val="2600"/>
              <a:buNone/>
              <a:defRPr sz="2600">
                <a:solidFill>
                  <a:srgbClr val="FFFFFF"/>
                </a:solidFill>
              </a:defRPr>
            </a:lvl2pPr>
            <a:lvl3pPr lvl="2" algn="l">
              <a:lnSpc>
                <a:spcPct val="100000"/>
              </a:lnSpc>
              <a:spcBef>
                <a:spcPts val="0"/>
              </a:spcBef>
              <a:spcAft>
                <a:spcPts val="0"/>
              </a:spcAft>
              <a:buClr>
                <a:srgbClr val="FFFFFF"/>
              </a:buClr>
              <a:buSzPts val="2600"/>
              <a:buNone/>
              <a:defRPr sz="2600">
                <a:solidFill>
                  <a:srgbClr val="FFFFFF"/>
                </a:solidFill>
              </a:defRPr>
            </a:lvl3pPr>
            <a:lvl4pPr lvl="3" algn="l">
              <a:lnSpc>
                <a:spcPct val="100000"/>
              </a:lnSpc>
              <a:spcBef>
                <a:spcPts val="0"/>
              </a:spcBef>
              <a:spcAft>
                <a:spcPts val="0"/>
              </a:spcAft>
              <a:buClr>
                <a:srgbClr val="FFFFFF"/>
              </a:buClr>
              <a:buSzPts val="2600"/>
              <a:buNone/>
              <a:defRPr sz="2600">
                <a:solidFill>
                  <a:srgbClr val="FFFFFF"/>
                </a:solidFill>
              </a:defRPr>
            </a:lvl4pPr>
            <a:lvl5pPr lvl="4" algn="l">
              <a:lnSpc>
                <a:spcPct val="100000"/>
              </a:lnSpc>
              <a:spcBef>
                <a:spcPts val="0"/>
              </a:spcBef>
              <a:spcAft>
                <a:spcPts val="0"/>
              </a:spcAft>
              <a:buClr>
                <a:srgbClr val="FFFFFF"/>
              </a:buClr>
              <a:buSzPts val="2600"/>
              <a:buNone/>
              <a:defRPr sz="2600">
                <a:solidFill>
                  <a:srgbClr val="FFFFFF"/>
                </a:solidFill>
              </a:defRPr>
            </a:lvl5pPr>
            <a:lvl6pPr lvl="5" algn="l">
              <a:lnSpc>
                <a:spcPct val="100000"/>
              </a:lnSpc>
              <a:spcBef>
                <a:spcPts val="0"/>
              </a:spcBef>
              <a:spcAft>
                <a:spcPts val="0"/>
              </a:spcAft>
              <a:buClr>
                <a:srgbClr val="FFFFFF"/>
              </a:buClr>
              <a:buSzPts val="2600"/>
              <a:buNone/>
              <a:defRPr sz="2600">
                <a:solidFill>
                  <a:srgbClr val="FFFFFF"/>
                </a:solidFill>
              </a:defRPr>
            </a:lvl6pPr>
            <a:lvl7pPr lvl="6" algn="l">
              <a:lnSpc>
                <a:spcPct val="100000"/>
              </a:lnSpc>
              <a:spcBef>
                <a:spcPts val="0"/>
              </a:spcBef>
              <a:spcAft>
                <a:spcPts val="0"/>
              </a:spcAft>
              <a:buClr>
                <a:srgbClr val="FFFFFF"/>
              </a:buClr>
              <a:buSzPts val="2600"/>
              <a:buNone/>
              <a:defRPr sz="2600">
                <a:solidFill>
                  <a:srgbClr val="FFFFFF"/>
                </a:solidFill>
              </a:defRPr>
            </a:lvl7pPr>
            <a:lvl8pPr lvl="7" algn="l">
              <a:lnSpc>
                <a:spcPct val="100000"/>
              </a:lnSpc>
              <a:spcBef>
                <a:spcPts val="0"/>
              </a:spcBef>
              <a:spcAft>
                <a:spcPts val="0"/>
              </a:spcAft>
              <a:buClr>
                <a:srgbClr val="FFFFFF"/>
              </a:buClr>
              <a:buSzPts val="2600"/>
              <a:buNone/>
              <a:defRPr sz="2600">
                <a:solidFill>
                  <a:srgbClr val="FFFFFF"/>
                </a:solidFill>
              </a:defRPr>
            </a:lvl8pPr>
            <a:lvl9pPr lvl="8" algn="l">
              <a:lnSpc>
                <a:spcPct val="100000"/>
              </a:lnSpc>
              <a:spcBef>
                <a:spcPts val="0"/>
              </a:spcBef>
              <a:spcAft>
                <a:spcPts val="0"/>
              </a:spcAft>
              <a:buClr>
                <a:srgbClr val="FFFFFF"/>
              </a:buClr>
              <a:buSzPts val="2600"/>
              <a:buNone/>
              <a:defRPr sz="2600">
                <a:solidFill>
                  <a:srgbClr val="FFFFFF"/>
                </a:solidFill>
              </a:defRPr>
            </a:lvl9pPr>
          </a:lstStyle>
          <a:p/>
        </p:txBody>
      </p:sp>
      <p:sp>
        <p:nvSpPr>
          <p:cNvPr id="146" name="Google Shape;146;p2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47" name="Google Shape;147;p28"/>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Confidential</a:t>
            </a:r>
            <a:endParaRPr b="1" i="0" sz="600" u="none" cap="none" strike="noStrike">
              <a:solidFill>
                <a:srgbClr val="FFFFFF"/>
              </a:solidFill>
              <a:latin typeface="Raleway"/>
              <a:ea typeface="Raleway"/>
              <a:cs typeface="Raleway"/>
              <a:sym typeface="Raleway"/>
            </a:endParaRPr>
          </a:p>
        </p:txBody>
      </p:sp>
      <p:sp>
        <p:nvSpPr>
          <p:cNvPr id="148" name="Google Shape;148;p28"/>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Customized for </a:t>
            </a:r>
            <a:r>
              <a:rPr b="1" i="0" lang="en-US" sz="600" u="none" cap="none" strike="noStrike">
                <a:solidFill>
                  <a:srgbClr val="FFFFFF"/>
                </a:solidFill>
                <a:latin typeface="Raleway"/>
                <a:ea typeface="Raleway"/>
                <a:cs typeface="Raleway"/>
                <a:sym typeface="Raleway"/>
              </a:rPr>
              <a:t>Lorem Ipsum LLC</a:t>
            </a:r>
            <a:endParaRPr b="0" i="0" sz="600" u="none" cap="none" strike="noStrike">
              <a:solidFill>
                <a:srgbClr val="FFFFFF"/>
              </a:solidFill>
              <a:latin typeface="Raleway"/>
              <a:ea typeface="Raleway"/>
              <a:cs typeface="Raleway"/>
              <a:sym typeface="Raleway"/>
            </a:endParaRPr>
          </a:p>
        </p:txBody>
      </p:sp>
      <p:sp>
        <p:nvSpPr>
          <p:cNvPr id="149" name="Google Shape;149;p28"/>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US" sz="600" u="none" cap="none" strike="noStrike">
                <a:solidFill>
                  <a:srgbClr val="FFFFFF"/>
                </a:solidFill>
                <a:latin typeface="Raleway"/>
                <a:ea typeface="Raleway"/>
                <a:cs typeface="Raleway"/>
                <a:sym typeface="Raleway"/>
              </a:rPr>
              <a:t>Version 1.0</a:t>
            </a:r>
            <a:endParaRPr b="1" i="0" sz="600" u="none" cap="none" strike="noStrike">
              <a:solidFill>
                <a:srgbClr val="FFFFFF"/>
              </a:solidFill>
              <a:latin typeface="Raleway"/>
              <a:ea typeface="Raleway"/>
              <a:cs typeface="Raleway"/>
              <a:sym typeface="Raleway"/>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50" name="Shape 150"/>
        <p:cNvGrpSpPr/>
        <p:nvPr/>
      </p:nvGrpSpPr>
      <p:grpSpPr>
        <a:xfrm>
          <a:off x="0" y="0"/>
          <a:ext cx="0" cy="0"/>
          <a:chOff x="0" y="0"/>
          <a:chExt cx="0" cy="0"/>
        </a:xfrm>
      </p:grpSpPr>
      <p:grpSp>
        <p:nvGrpSpPr>
          <p:cNvPr id="151" name="Google Shape;151;p29"/>
          <p:cNvGrpSpPr/>
          <p:nvPr/>
        </p:nvGrpSpPr>
        <p:grpSpPr>
          <a:xfrm>
            <a:off x="830392" y="1191256"/>
            <a:ext cx="745763" cy="45826"/>
            <a:chOff x="4580561" y="2589004"/>
            <a:chExt cx="1064464" cy="25200"/>
          </a:xfrm>
        </p:grpSpPr>
        <p:sp>
          <p:nvSpPr>
            <p:cNvPr id="152" name="Google Shape;152;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4" name="Google Shape;154;p29"/>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55" name="Google Shape;155;p2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56" name="Google Shape;156;p29"/>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7" name="Google Shape;157;p29"/>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58" name="Google Shape;158;p29"/>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59" name="Google Shape;159;p29"/>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 name="Shape 21"/>
        <p:cNvGrpSpPr/>
        <p:nvPr/>
      </p:nvGrpSpPr>
      <p:grpSpPr>
        <a:xfrm>
          <a:off x="0" y="0"/>
          <a:ext cx="0" cy="0"/>
          <a:chOff x="0" y="0"/>
          <a:chExt cx="0" cy="0"/>
        </a:xfrm>
      </p:grpSpPr>
      <p:sp>
        <p:nvSpPr>
          <p:cNvPr id="22" name="Google Shape;22;p1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 name="Google Shape;23;p16"/>
          <p:cNvGrpSpPr/>
          <p:nvPr/>
        </p:nvGrpSpPr>
        <p:grpSpPr>
          <a:xfrm>
            <a:off x="830392" y="1191256"/>
            <a:ext cx="745763" cy="45826"/>
            <a:chOff x="4580561" y="2589004"/>
            <a:chExt cx="1064464" cy="25200"/>
          </a:xfrm>
        </p:grpSpPr>
        <p:sp>
          <p:nvSpPr>
            <p:cNvPr id="24" name="Google Shape;24;p1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 name="Google Shape;26;p16"/>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7" name="Google Shape;27;p16"/>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8" name="Google Shape;28;p1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29" name="Google Shape;29;p16"/>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 name="Google Shape;30;p16"/>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31" name="Google Shape;31;p16"/>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32" name="Google Shape;32;p16"/>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33" name="Shape 33"/>
        <p:cNvGrpSpPr/>
        <p:nvPr/>
      </p:nvGrpSpPr>
      <p:grpSpPr>
        <a:xfrm>
          <a:off x="0" y="0"/>
          <a:ext cx="0" cy="0"/>
          <a:chOff x="0" y="0"/>
          <a:chExt cx="0" cy="0"/>
        </a:xfrm>
      </p:grpSpPr>
      <p:pic>
        <p:nvPicPr>
          <p:cNvPr descr="shutterstock_429987889_edited.jpg" id="34" name="Google Shape;34;p17"/>
          <p:cNvPicPr preferRelativeResize="0"/>
          <p:nvPr/>
        </p:nvPicPr>
        <p:blipFill rotWithShape="1">
          <a:blip r:embed="rId2">
            <a:alphaModFix/>
          </a:blip>
          <a:srcRect b="23590" l="0" r="0" t="21799"/>
          <a:stretch/>
        </p:blipFill>
        <p:spPr>
          <a:xfrm>
            <a:off x="0" y="487825"/>
            <a:ext cx="9144000" cy="4655676"/>
          </a:xfrm>
          <a:prstGeom prst="rect">
            <a:avLst/>
          </a:prstGeom>
          <a:noFill/>
          <a:ln>
            <a:noFill/>
          </a:ln>
        </p:spPr>
      </p:pic>
      <p:sp>
        <p:nvSpPr>
          <p:cNvPr id="35" name="Google Shape;35;p17"/>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 name="Google Shape;36;p17"/>
          <p:cNvGrpSpPr/>
          <p:nvPr/>
        </p:nvGrpSpPr>
        <p:grpSpPr>
          <a:xfrm>
            <a:off x="830392" y="1191256"/>
            <a:ext cx="745763" cy="45826"/>
            <a:chOff x="4580561" y="2589004"/>
            <a:chExt cx="1064464" cy="25200"/>
          </a:xfrm>
        </p:grpSpPr>
        <p:sp>
          <p:nvSpPr>
            <p:cNvPr id="37" name="Google Shape;37;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 name="Google Shape;39;p17"/>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40" name="Google Shape;40;p17"/>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41" name="Google Shape;41;p1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42" name="Google Shape;42;p17"/>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 name="Google Shape;43;p17"/>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44" name="Google Shape;44;p17"/>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45" name="Google Shape;45;p17"/>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6" name="Shape 46"/>
        <p:cNvGrpSpPr/>
        <p:nvPr/>
      </p:nvGrpSpPr>
      <p:grpSpPr>
        <a:xfrm>
          <a:off x="0" y="0"/>
          <a:ext cx="0" cy="0"/>
          <a:chOff x="0" y="0"/>
          <a:chExt cx="0" cy="0"/>
        </a:xfrm>
      </p:grpSpPr>
      <p:grpSp>
        <p:nvGrpSpPr>
          <p:cNvPr id="47" name="Google Shape;47;p18"/>
          <p:cNvGrpSpPr/>
          <p:nvPr/>
        </p:nvGrpSpPr>
        <p:grpSpPr>
          <a:xfrm>
            <a:off x="830392" y="1191256"/>
            <a:ext cx="745763" cy="45826"/>
            <a:chOff x="4580561" y="2589004"/>
            <a:chExt cx="1064464" cy="25200"/>
          </a:xfrm>
        </p:grpSpPr>
        <p:sp>
          <p:nvSpPr>
            <p:cNvPr id="48" name="Google Shape;48;p1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1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 name="Google Shape;50;p18"/>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51" name="Google Shape;51;p1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52" name="Google Shape;52;p18"/>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3" name="Google Shape;53;p18"/>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54" name="Google Shape;54;p18"/>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55" name="Google Shape;55;p18"/>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59" name="Google Shape;59;p19"/>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0" name="Google Shape;60;p19"/>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61" name="Google Shape;61;p19"/>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62" name="Google Shape;62;p19"/>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63" name="Google Shape;63;p19"/>
          <p:cNvSpPr txBox="1"/>
          <p:nvPr>
            <p:ph idx="1" type="body"/>
          </p:nvPr>
        </p:nvSpPr>
        <p:spPr>
          <a:xfrm>
            <a:off x="729450" y="1068650"/>
            <a:ext cx="7688700" cy="1034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20"/>
          <p:cNvPicPr preferRelativeResize="0"/>
          <p:nvPr/>
        </p:nvPicPr>
        <p:blipFill rotWithShape="1">
          <a:blip r:embed="rId2">
            <a:alphaModFix/>
          </a:blip>
          <a:srcRect b="11970" l="0" r="0" t="11971"/>
          <a:stretch/>
        </p:blipFill>
        <p:spPr>
          <a:xfrm>
            <a:off x="0" y="487825"/>
            <a:ext cx="9143999" cy="4655673"/>
          </a:xfrm>
          <a:prstGeom prst="rect">
            <a:avLst/>
          </a:prstGeom>
          <a:noFill/>
          <a:ln>
            <a:noFill/>
          </a:ln>
        </p:spPr>
      </p:pic>
      <p:sp>
        <p:nvSpPr>
          <p:cNvPr id="66" name="Google Shape;66;p2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68" name="Google Shape;68;p20"/>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9" name="Google Shape;69;p20"/>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70" name="Google Shape;70;p20"/>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71" name="Google Shape;71;p20"/>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72" name="Google Shape;72;p20"/>
          <p:cNvSpPr txBox="1"/>
          <p:nvPr>
            <p:ph type="title"/>
          </p:nvPr>
        </p:nvSpPr>
        <p:spPr>
          <a:xfrm>
            <a:off x="729450" y="2056375"/>
            <a:ext cx="58875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2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5" name="Google Shape;75;p21"/>
          <p:cNvGrpSpPr/>
          <p:nvPr/>
        </p:nvGrpSpPr>
        <p:grpSpPr>
          <a:xfrm>
            <a:off x="830392" y="1191256"/>
            <a:ext cx="745763" cy="45826"/>
            <a:chOff x="4580561" y="2589004"/>
            <a:chExt cx="1064464" cy="25200"/>
          </a:xfrm>
        </p:grpSpPr>
        <p:sp>
          <p:nvSpPr>
            <p:cNvPr id="76" name="Google Shape;76;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 name="Google Shape;78;p21"/>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79" name="Google Shape;79;p21"/>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0" name="Google Shape;80;p21"/>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1" name="Google Shape;81;p2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82" name="Google Shape;82;p21"/>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3" name="Google Shape;83;p21"/>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84" name="Google Shape;84;p21"/>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85" name="Google Shape;85;p21"/>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2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 name="Google Shape;88;p22"/>
          <p:cNvGrpSpPr/>
          <p:nvPr/>
        </p:nvGrpSpPr>
        <p:grpSpPr>
          <a:xfrm>
            <a:off x="830392" y="1191256"/>
            <a:ext cx="745763" cy="45826"/>
            <a:chOff x="4580561" y="2589004"/>
            <a:chExt cx="1064464" cy="25200"/>
          </a:xfrm>
        </p:grpSpPr>
        <p:sp>
          <p:nvSpPr>
            <p:cNvPr id="89" name="Google Shape;89;p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 name="Google Shape;91;p2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92" name="Google Shape;92;p2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93" name="Google Shape;93;p22"/>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4" name="Google Shape;94;p22"/>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95" name="Google Shape;95;p22"/>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96" name="Google Shape;96;p22"/>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97" name="Shape 97"/>
        <p:cNvGrpSpPr/>
        <p:nvPr/>
      </p:nvGrpSpPr>
      <p:grpSpPr>
        <a:xfrm>
          <a:off x="0" y="0"/>
          <a:ext cx="0" cy="0"/>
          <a:chOff x="0" y="0"/>
          <a:chExt cx="0" cy="0"/>
        </a:xfrm>
      </p:grpSpPr>
      <p:grpSp>
        <p:nvGrpSpPr>
          <p:cNvPr id="98" name="Google Shape;98;p23"/>
          <p:cNvGrpSpPr/>
          <p:nvPr/>
        </p:nvGrpSpPr>
        <p:grpSpPr>
          <a:xfrm>
            <a:off x="830392" y="4169130"/>
            <a:ext cx="745763" cy="45826"/>
            <a:chOff x="4580561" y="2589004"/>
            <a:chExt cx="1064464" cy="25200"/>
          </a:xfrm>
        </p:grpSpPr>
        <p:sp>
          <p:nvSpPr>
            <p:cNvPr id="99" name="Google Shape;99;p2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 name="Google Shape;101;p23"/>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02" name="Google Shape;102;p2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03" name="Google Shape;103;p23"/>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4" name="Google Shape;104;p23"/>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05" name="Google Shape;105;p23"/>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06" name="Google Shape;106;p23"/>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1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
          <p:cNvSpPr txBox="1"/>
          <p:nvPr>
            <p:ph type="ctrTitle"/>
          </p:nvPr>
        </p:nvSpPr>
        <p:spPr>
          <a:xfrm>
            <a:off x="1913875" y="1584450"/>
            <a:ext cx="6365100" cy="98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US" sz="4800">
                <a:solidFill>
                  <a:srgbClr val="000000"/>
                </a:solidFill>
              </a:rPr>
              <a:t>Sociology  </a:t>
            </a:r>
            <a:r>
              <a:rPr lang="en-US" sz="2000">
                <a:solidFill>
                  <a:srgbClr val="000000"/>
                </a:solidFill>
              </a:rPr>
              <a:t>Course Code (SS 2005)</a:t>
            </a:r>
            <a:endParaRPr sz="1400"/>
          </a:p>
        </p:txBody>
      </p:sp>
      <p:sp>
        <p:nvSpPr>
          <p:cNvPr id="165" name="Google Shape;165;p1"/>
          <p:cNvSpPr txBox="1"/>
          <p:nvPr>
            <p:ph idx="1" type="subTitle"/>
          </p:nvPr>
        </p:nvSpPr>
        <p:spPr>
          <a:xfrm>
            <a:off x="1957888" y="2571747"/>
            <a:ext cx="4890900" cy="541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b="1" lang="en-US" sz="1400"/>
              <a:t>Muhammad Zeeshan</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10"/>
          <p:cNvSpPr txBox="1"/>
          <p:nvPr>
            <p:ph type="title"/>
          </p:nvPr>
        </p:nvSpPr>
        <p:spPr>
          <a:xfrm>
            <a:off x="297951" y="541867"/>
            <a:ext cx="8041407" cy="52664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u="sng"/>
              <a:t>Culture (Important Concepts) Contd…</a:t>
            </a:r>
            <a:endParaRPr/>
          </a:p>
        </p:txBody>
      </p:sp>
      <p:sp>
        <p:nvSpPr>
          <p:cNvPr id="221" name="Google Shape;221;p10"/>
          <p:cNvSpPr txBox="1"/>
          <p:nvPr>
            <p:ph idx="1" type="body"/>
          </p:nvPr>
        </p:nvSpPr>
        <p:spPr>
          <a:xfrm>
            <a:off x="159304" y="1068503"/>
            <a:ext cx="8825400" cy="3962100"/>
          </a:xfrm>
          <a:prstGeom prst="rect">
            <a:avLst/>
          </a:prstGeom>
          <a:noFill/>
          <a:ln>
            <a:noFill/>
          </a:ln>
        </p:spPr>
        <p:txBody>
          <a:bodyPr anchorCtr="0" anchor="t" bIns="91425" lIns="91425" spcFirstLastPara="1" rIns="91425" wrap="square" tIns="91425">
            <a:noAutofit/>
          </a:bodyPr>
          <a:lstStyle/>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Cultural Diversity</a:t>
            </a:r>
            <a:r>
              <a:rPr b="1" lang="en-US" sz="1500">
                <a:solidFill>
                  <a:schemeClr val="dk2"/>
                </a:solidFill>
              </a:rPr>
              <a:t>,</a:t>
            </a:r>
            <a:r>
              <a:rPr lang="en-US" sz="1500">
                <a:solidFill>
                  <a:schemeClr val="dk2"/>
                </a:solidFill>
              </a:rPr>
              <a:t> different cultures present in a specific territory and people following them live peacefully with others. E.g. different cultures of Pakistan.</a:t>
            </a:r>
            <a:endParaRPr b="1" sz="1500" u="sng">
              <a:solidFill>
                <a:schemeClr val="dk2"/>
              </a:solidFill>
            </a:endParaRPr>
          </a:p>
          <a:p>
            <a:pPr indent="-260350" lvl="0" marL="488950" rtl="0" algn="l">
              <a:lnSpc>
                <a:spcPct val="100000"/>
              </a:lnSpc>
              <a:spcBef>
                <a:spcPts val="0"/>
              </a:spcBef>
              <a:spcAft>
                <a:spcPts val="0"/>
              </a:spcAft>
              <a:buSzPts val="1300"/>
              <a:buFont typeface="Arial"/>
              <a:buNone/>
            </a:pPr>
            <a:r>
              <a:t/>
            </a:r>
            <a:endParaRPr b="1" sz="1500" u="sng">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Cultural integration</a:t>
            </a:r>
            <a:r>
              <a:rPr lang="en-US" sz="1500">
                <a:solidFill>
                  <a:schemeClr val="dk2"/>
                </a:solidFill>
              </a:rPr>
              <a:t>, the close relationships among various elements of a cultural system</a:t>
            </a:r>
            <a:endParaRPr/>
          </a:p>
          <a:p>
            <a:pPr indent="-260350" lvl="0" marL="488950" rtl="0" algn="l">
              <a:lnSpc>
                <a:spcPct val="100000"/>
              </a:lnSpc>
              <a:spcBef>
                <a:spcPts val="0"/>
              </a:spcBef>
              <a:spcAft>
                <a:spcPts val="0"/>
              </a:spcAft>
              <a:buSzPts val="1300"/>
              <a:buFont typeface="Arial"/>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Cultural lag</a:t>
            </a:r>
            <a:r>
              <a:rPr lang="en-US" sz="1500">
                <a:solidFill>
                  <a:schemeClr val="dk2"/>
                </a:solidFill>
              </a:rPr>
              <a:t>, the fact that some cultural elements change more quickly than others, disrupting a cultural system. (Material culture changing more rapidly than Non-Material culture).</a:t>
            </a:r>
            <a:endParaRPr/>
          </a:p>
          <a:p>
            <a:pPr indent="-260350" lvl="0" marL="488950" rtl="0" algn="l">
              <a:lnSpc>
                <a:spcPct val="100000"/>
              </a:lnSpc>
              <a:spcBef>
                <a:spcPts val="0"/>
              </a:spcBef>
              <a:spcAft>
                <a:spcPts val="0"/>
              </a:spcAft>
              <a:buSzPts val="1300"/>
              <a:buFont typeface="Arial"/>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Ethnocentrism</a:t>
            </a:r>
            <a:r>
              <a:rPr lang="en-US" sz="1500">
                <a:solidFill>
                  <a:schemeClr val="dk2"/>
                </a:solidFill>
              </a:rPr>
              <a:t>, the practice of judging another culture by the standards of one’s own culture e.g. Pakistani culture is better than Indian culture.</a:t>
            </a:r>
            <a:endParaRPr/>
          </a:p>
          <a:p>
            <a:pPr indent="-260350" lvl="0" marL="488950" rtl="0" algn="l">
              <a:lnSpc>
                <a:spcPct val="100000"/>
              </a:lnSpc>
              <a:spcBef>
                <a:spcPts val="0"/>
              </a:spcBef>
              <a:spcAft>
                <a:spcPts val="0"/>
              </a:spcAft>
              <a:buSzPts val="1300"/>
              <a:buFont typeface="Arial"/>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Cultural relativism</a:t>
            </a:r>
            <a:r>
              <a:rPr lang="en-US" sz="1500">
                <a:solidFill>
                  <a:schemeClr val="dk2"/>
                </a:solidFill>
              </a:rPr>
              <a:t>, the practice of judging a culture by its own standards. All cultures are good in their own context.</a:t>
            </a:r>
            <a:endParaRPr/>
          </a:p>
          <a:p>
            <a:pPr indent="-260350" lvl="0" marL="488950" rtl="0" algn="l">
              <a:lnSpc>
                <a:spcPct val="100000"/>
              </a:lnSpc>
              <a:spcBef>
                <a:spcPts val="0"/>
              </a:spcBef>
              <a:spcAft>
                <a:spcPts val="0"/>
              </a:spcAft>
              <a:buSzPts val="1300"/>
              <a:buFont typeface="Arial"/>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600" u="sng">
                <a:solidFill>
                  <a:schemeClr val="dk2"/>
                </a:solidFill>
              </a:rPr>
              <a:t>Cultural universals </a:t>
            </a:r>
            <a:r>
              <a:rPr lang="en-US" sz="1600">
                <a:solidFill>
                  <a:schemeClr val="dk2"/>
                </a:solidFill>
              </a:rPr>
              <a:t>are traits that are part of every known culture.</a:t>
            </a:r>
            <a:endParaRPr/>
          </a:p>
          <a:p>
            <a:pPr indent="-260350" lvl="0" marL="488950" rtl="0" algn="l">
              <a:lnSpc>
                <a:spcPct val="115000"/>
              </a:lnSpc>
              <a:spcBef>
                <a:spcPts val="0"/>
              </a:spcBef>
              <a:spcAft>
                <a:spcPts val="0"/>
              </a:spcAft>
              <a:buSzPts val="1300"/>
              <a:buFont typeface="Arial"/>
              <a:buNone/>
            </a:pPr>
            <a:r>
              <a:t/>
            </a:r>
            <a:endParaRPr sz="1500">
              <a:solidFill>
                <a:schemeClr val="dk2"/>
              </a:solidFill>
            </a:endParaRPr>
          </a:p>
          <a:p>
            <a:pPr indent="-260350" lvl="0" marL="488950" rtl="0" algn="l">
              <a:lnSpc>
                <a:spcPct val="115000"/>
              </a:lnSpc>
              <a:spcBef>
                <a:spcPts val="0"/>
              </a:spcBef>
              <a:spcAft>
                <a:spcPts val="0"/>
              </a:spcAft>
              <a:buSzPts val="1300"/>
              <a:buFont typeface="Arial"/>
              <a:buNone/>
            </a:pPr>
            <a:r>
              <a:t/>
            </a:r>
            <a:endParaRPr/>
          </a:p>
          <a:p>
            <a:pPr indent="-228600" lvl="0" marL="457200" rtl="0" algn="l">
              <a:lnSpc>
                <a:spcPct val="115000"/>
              </a:lnSpc>
              <a:spcBef>
                <a:spcPts val="0"/>
              </a:spcBef>
              <a:spcAft>
                <a:spcPts val="0"/>
              </a:spcAft>
              <a:buSzPts val="1300"/>
              <a:buNone/>
            </a:pPr>
            <a:r>
              <a:t/>
            </a:r>
            <a:endParaRPr/>
          </a:p>
          <a:p>
            <a:pPr indent="-228600" lvl="0" marL="457200" rtl="0" algn="l">
              <a:lnSpc>
                <a:spcPct val="115000"/>
              </a:lnSpc>
              <a:spcBef>
                <a:spcPts val="0"/>
              </a:spcBef>
              <a:spcAft>
                <a:spcPts val="0"/>
              </a:spcAft>
              <a:buSzPts val="13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11"/>
          <p:cNvSpPr txBox="1"/>
          <p:nvPr>
            <p:ph type="title"/>
          </p:nvPr>
        </p:nvSpPr>
        <p:spPr>
          <a:xfrm>
            <a:off x="721225" y="541867"/>
            <a:ext cx="7618133" cy="575733"/>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u="sng"/>
              <a:t>Causes of Cultural Change</a:t>
            </a:r>
            <a:endParaRPr u="sng"/>
          </a:p>
        </p:txBody>
      </p:sp>
      <p:sp>
        <p:nvSpPr>
          <p:cNvPr id="227" name="Google Shape;227;p11"/>
          <p:cNvSpPr txBox="1"/>
          <p:nvPr>
            <p:ph idx="1" type="body"/>
          </p:nvPr>
        </p:nvSpPr>
        <p:spPr>
          <a:xfrm>
            <a:off x="592667" y="1236133"/>
            <a:ext cx="8127999" cy="3657600"/>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US" sz="1500">
                <a:solidFill>
                  <a:schemeClr val="dk2"/>
                </a:solidFill>
              </a:rPr>
              <a:t>Cultural changes are set in motion in three ways:-</a:t>
            </a:r>
            <a:endParaRPr/>
          </a:p>
          <a:p>
            <a:pPr indent="0" lvl="0" marL="146050" rtl="0" algn="l">
              <a:lnSpc>
                <a:spcPct val="115000"/>
              </a:lnSpc>
              <a:spcBef>
                <a:spcPts val="0"/>
              </a:spcBef>
              <a:spcAft>
                <a:spcPts val="0"/>
              </a:spcAft>
              <a:buSzPts val="1300"/>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Invention</a:t>
            </a:r>
            <a:r>
              <a:rPr lang="en-US" sz="1500">
                <a:solidFill>
                  <a:schemeClr val="dk2"/>
                </a:solidFill>
              </a:rPr>
              <a:t>, the process of creating new cultural elements; like telephone (1876), the airplane (1903), and the computer (late 1940s); each of these elements of material culture has had a tremendous impact on our way of life. </a:t>
            </a:r>
            <a:endParaRPr sz="1500">
              <a:solidFill>
                <a:schemeClr val="dk2"/>
              </a:solidFill>
            </a:endParaRPr>
          </a:p>
          <a:p>
            <a:pPr indent="-260350" lvl="0" marL="488950" rtl="0" algn="l">
              <a:lnSpc>
                <a:spcPct val="115000"/>
              </a:lnSpc>
              <a:spcBef>
                <a:spcPts val="0"/>
              </a:spcBef>
              <a:spcAft>
                <a:spcPts val="0"/>
              </a:spcAft>
              <a:buSzPts val="1300"/>
              <a:buFont typeface="Arial"/>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Discovery</a:t>
            </a:r>
            <a:r>
              <a:rPr lang="en-US" sz="1500">
                <a:solidFill>
                  <a:schemeClr val="dk2"/>
                </a:solidFill>
              </a:rPr>
              <a:t>, a second cause of cultural change, involves recognizing and understanding more fully something already in existence; perhaps a distant star or the foods of another culture or women’s political leadership skills. </a:t>
            </a:r>
            <a:endParaRPr/>
          </a:p>
          <a:p>
            <a:pPr indent="-260350" lvl="0" marL="488950" rtl="0" algn="l">
              <a:lnSpc>
                <a:spcPct val="115000"/>
              </a:lnSpc>
              <a:spcBef>
                <a:spcPts val="0"/>
              </a:spcBef>
              <a:spcAft>
                <a:spcPts val="0"/>
              </a:spcAft>
              <a:buSzPts val="1300"/>
              <a:buFont typeface="Arial"/>
              <a:buNone/>
            </a:pPr>
            <a:r>
              <a:t/>
            </a:r>
            <a:endParaRPr b="1" sz="1500" u="sng">
              <a:solidFill>
                <a:schemeClr val="dk2"/>
              </a:solidFill>
            </a:endParaRPr>
          </a:p>
          <a:p>
            <a:pPr indent="-342900" lvl="0" marL="488950" rtl="0" algn="l">
              <a:lnSpc>
                <a:spcPct val="115000"/>
              </a:lnSpc>
              <a:spcBef>
                <a:spcPts val="0"/>
              </a:spcBef>
              <a:spcAft>
                <a:spcPts val="0"/>
              </a:spcAft>
              <a:buSzPts val="1300"/>
              <a:buFont typeface="Arial"/>
              <a:buAutoNum type="arabicPeriod"/>
            </a:pPr>
            <a:r>
              <a:rPr b="1" lang="en-US" sz="1500" u="sng">
                <a:solidFill>
                  <a:schemeClr val="dk2"/>
                </a:solidFill>
              </a:rPr>
              <a:t>Diffusion</a:t>
            </a:r>
            <a:r>
              <a:rPr lang="en-US" sz="1500">
                <a:solidFill>
                  <a:schemeClr val="dk2"/>
                </a:solidFill>
              </a:rPr>
              <a:t>, the spread of cultural traits from one society to another. Because new information technology sends information around the globe in seconds, cultural diffusion has never been greater than it is today</a:t>
            </a:r>
            <a:endParaRPr/>
          </a:p>
          <a:p>
            <a:pPr indent="-228600" lvl="0" marL="457200" rtl="0" algn="l">
              <a:lnSpc>
                <a:spcPct val="115000"/>
              </a:lnSpc>
              <a:spcBef>
                <a:spcPts val="0"/>
              </a:spcBef>
              <a:spcAft>
                <a:spcPts val="0"/>
              </a:spcAft>
              <a:buSzPts val="1300"/>
              <a:buNone/>
            </a:pPr>
            <a:r>
              <a:t/>
            </a:r>
            <a:endParaRPr sz="15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2"/>
          <p:cNvSpPr txBox="1"/>
          <p:nvPr>
            <p:ph type="title"/>
          </p:nvPr>
        </p:nvSpPr>
        <p:spPr>
          <a:xfrm>
            <a:off x="721225" y="548088"/>
            <a:ext cx="7622890" cy="57179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US" u="sng"/>
              <a:t>Individual Assignment: No. 1</a:t>
            </a:r>
            <a:endParaRPr u="sng"/>
          </a:p>
        </p:txBody>
      </p:sp>
      <p:sp>
        <p:nvSpPr>
          <p:cNvPr id="233" name="Google Shape;233;p12"/>
          <p:cNvSpPr txBox="1"/>
          <p:nvPr>
            <p:ph idx="1" type="body"/>
          </p:nvPr>
        </p:nvSpPr>
        <p:spPr>
          <a:xfrm>
            <a:off x="606175" y="1232900"/>
            <a:ext cx="7737940" cy="3585680"/>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US" sz="1500">
                <a:solidFill>
                  <a:schemeClr val="dk2"/>
                </a:solidFill>
              </a:rPr>
              <a:t>Weightage: </a:t>
            </a:r>
            <a:r>
              <a:rPr b="1" lang="en-US" sz="1500">
                <a:solidFill>
                  <a:schemeClr val="dk2"/>
                </a:solidFill>
              </a:rPr>
              <a:t>2%</a:t>
            </a:r>
            <a:r>
              <a:rPr lang="en-US" sz="1500">
                <a:solidFill>
                  <a:schemeClr val="dk2"/>
                </a:solidFill>
              </a:rPr>
              <a:t> 						        Marks: </a:t>
            </a:r>
            <a:r>
              <a:rPr b="1" lang="en-US" sz="1500">
                <a:solidFill>
                  <a:schemeClr val="dk2"/>
                </a:solidFill>
              </a:rPr>
              <a:t>10</a:t>
            </a:r>
            <a:endParaRPr/>
          </a:p>
          <a:p>
            <a:pPr indent="0" lvl="0" marL="146050" rtl="0" algn="l">
              <a:lnSpc>
                <a:spcPct val="100000"/>
              </a:lnSpc>
              <a:spcBef>
                <a:spcPts val="0"/>
              </a:spcBef>
              <a:spcAft>
                <a:spcPts val="0"/>
              </a:spcAft>
              <a:buSzPts val="1300"/>
              <a:buNone/>
            </a:pPr>
            <a:r>
              <a:t/>
            </a:r>
            <a:endParaRPr sz="1500">
              <a:solidFill>
                <a:schemeClr val="dk2"/>
              </a:solidFill>
            </a:endParaRPr>
          </a:p>
          <a:p>
            <a:pPr indent="0" lvl="0" marL="146050" rtl="0" algn="l">
              <a:lnSpc>
                <a:spcPct val="115000"/>
              </a:lnSpc>
              <a:spcBef>
                <a:spcPts val="0"/>
              </a:spcBef>
              <a:spcAft>
                <a:spcPts val="0"/>
              </a:spcAft>
              <a:buSzPts val="1300"/>
              <a:buNone/>
            </a:pPr>
            <a:r>
              <a:rPr b="1" lang="en-US" sz="1500">
                <a:solidFill>
                  <a:schemeClr val="dk2"/>
                </a:solidFill>
              </a:rPr>
              <a:t>Q1: Explain the origins of Sociology discipline. (250-300 words)  (5)</a:t>
            </a:r>
            <a:endParaRPr/>
          </a:p>
          <a:p>
            <a:pPr indent="0" lvl="0" marL="146050" rtl="0" algn="l">
              <a:lnSpc>
                <a:spcPct val="100000"/>
              </a:lnSpc>
              <a:spcBef>
                <a:spcPts val="0"/>
              </a:spcBef>
              <a:spcAft>
                <a:spcPts val="0"/>
              </a:spcAft>
              <a:buSzPts val="1300"/>
              <a:buNone/>
            </a:pPr>
            <a:r>
              <a:t/>
            </a:r>
            <a:endParaRPr b="1" sz="1500">
              <a:solidFill>
                <a:schemeClr val="dk2"/>
              </a:solidFill>
            </a:endParaRPr>
          </a:p>
          <a:p>
            <a:pPr indent="0" lvl="0" marL="146050" rtl="0" algn="l">
              <a:lnSpc>
                <a:spcPct val="115000"/>
              </a:lnSpc>
              <a:spcBef>
                <a:spcPts val="0"/>
              </a:spcBef>
              <a:spcAft>
                <a:spcPts val="0"/>
              </a:spcAft>
              <a:buSzPts val="1300"/>
              <a:buNone/>
            </a:pPr>
            <a:r>
              <a:rPr b="1" lang="en-US" sz="1500">
                <a:solidFill>
                  <a:schemeClr val="dk2"/>
                </a:solidFill>
              </a:rPr>
              <a:t>Q2: Explain the importance of understanding the Global Perspective in Sociology.      	(250-300 words)   (5)</a:t>
            </a:r>
            <a:endParaRPr/>
          </a:p>
          <a:p>
            <a:pPr indent="0" lvl="0" marL="146050" rtl="0" algn="l">
              <a:lnSpc>
                <a:spcPct val="100000"/>
              </a:lnSpc>
              <a:spcBef>
                <a:spcPts val="0"/>
              </a:spcBef>
              <a:spcAft>
                <a:spcPts val="0"/>
              </a:spcAft>
              <a:buSzPts val="1300"/>
              <a:buNone/>
            </a:pPr>
            <a:r>
              <a:t/>
            </a:r>
            <a:endParaRPr sz="1500">
              <a:solidFill>
                <a:schemeClr val="dk2"/>
              </a:solidFill>
            </a:endParaRPr>
          </a:p>
          <a:p>
            <a:pPr indent="0" lvl="0" marL="146050" rtl="0" algn="l">
              <a:lnSpc>
                <a:spcPct val="100000"/>
              </a:lnSpc>
              <a:spcBef>
                <a:spcPts val="0"/>
              </a:spcBef>
              <a:spcAft>
                <a:spcPts val="0"/>
              </a:spcAft>
              <a:buSzPts val="1300"/>
              <a:buNone/>
            </a:pPr>
            <a:r>
              <a:t/>
            </a:r>
            <a:endParaRPr sz="1500">
              <a:solidFill>
                <a:schemeClr val="dk2"/>
              </a:solidFill>
            </a:endParaRPr>
          </a:p>
          <a:p>
            <a:pPr indent="0" lvl="0" marL="146050" rtl="0" algn="l">
              <a:lnSpc>
                <a:spcPct val="115000"/>
              </a:lnSpc>
              <a:spcBef>
                <a:spcPts val="0"/>
              </a:spcBef>
              <a:spcAft>
                <a:spcPts val="0"/>
              </a:spcAft>
              <a:buSzPts val="1300"/>
              <a:buNone/>
            </a:pPr>
            <a:r>
              <a:rPr b="1" i="1" lang="en-US" sz="1500" u="sng">
                <a:solidFill>
                  <a:schemeClr val="dk2"/>
                </a:solidFill>
              </a:rPr>
              <a:t>Important Instructions</a:t>
            </a:r>
            <a:r>
              <a:rPr b="1" lang="en-US" sz="1500">
                <a:solidFill>
                  <a:schemeClr val="dk2"/>
                </a:solidFill>
              </a:rPr>
              <a:t>:-</a:t>
            </a:r>
            <a:endParaRPr b="1" sz="1500">
              <a:solidFill>
                <a:schemeClr val="dk2"/>
              </a:solidFill>
            </a:endParaRPr>
          </a:p>
          <a:p>
            <a:pPr indent="-400050" lvl="0" marL="546100" rtl="0" algn="l">
              <a:lnSpc>
                <a:spcPct val="115000"/>
              </a:lnSpc>
              <a:spcBef>
                <a:spcPts val="0"/>
              </a:spcBef>
              <a:spcAft>
                <a:spcPts val="0"/>
              </a:spcAft>
              <a:buSzPts val="1300"/>
              <a:buFont typeface="Arial"/>
              <a:buAutoNum type="romanLcPeriod"/>
            </a:pPr>
            <a:r>
              <a:rPr lang="en-US" sz="1500">
                <a:solidFill>
                  <a:schemeClr val="dk2"/>
                </a:solidFill>
              </a:rPr>
              <a:t>Write in your own words. </a:t>
            </a:r>
            <a:endParaRPr/>
          </a:p>
          <a:p>
            <a:pPr indent="-400050" lvl="0" marL="546100" rtl="0" algn="l">
              <a:lnSpc>
                <a:spcPct val="115000"/>
              </a:lnSpc>
              <a:spcBef>
                <a:spcPts val="0"/>
              </a:spcBef>
              <a:spcAft>
                <a:spcPts val="0"/>
              </a:spcAft>
              <a:buSzPts val="1300"/>
              <a:buFont typeface="Arial"/>
              <a:buAutoNum type="romanLcPeriod"/>
            </a:pPr>
            <a:r>
              <a:rPr lang="en-US" sz="1500">
                <a:solidFill>
                  <a:schemeClr val="dk2"/>
                </a:solidFill>
              </a:rPr>
              <a:t>No plagiarism is allowed.</a:t>
            </a:r>
            <a:endParaRPr/>
          </a:p>
          <a:p>
            <a:pPr indent="0" lvl="0" marL="146050" rtl="0" algn="l">
              <a:lnSpc>
                <a:spcPct val="100000"/>
              </a:lnSpc>
              <a:spcBef>
                <a:spcPts val="0"/>
              </a:spcBef>
              <a:spcAft>
                <a:spcPts val="0"/>
              </a:spcAft>
              <a:buSzPts val="1300"/>
              <a:buNone/>
            </a:pPr>
            <a:r>
              <a:t/>
            </a:r>
            <a:endParaRPr sz="1500">
              <a:solidFill>
                <a:schemeClr val="dk2"/>
              </a:solidFill>
            </a:endParaRPr>
          </a:p>
          <a:p>
            <a:pPr indent="0" lvl="0" marL="146050" rtl="0" algn="l">
              <a:lnSpc>
                <a:spcPct val="115000"/>
              </a:lnSpc>
              <a:spcBef>
                <a:spcPts val="0"/>
              </a:spcBef>
              <a:spcAft>
                <a:spcPts val="0"/>
              </a:spcAft>
              <a:buSzPts val="1300"/>
              <a:buNone/>
            </a:pPr>
            <a:r>
              <a:rPr lang="en-US" sz="1500">
                <a:solidFill>
                  <a:schemeClr val="dk2"/>
                </a:solidFill>
              </a:rPr>
              <a:t>Deadline date for assignment submission:</a:t>
            </a:r>
            <a:r>
              <a:rPr b="1" lang="en-US" sz="1500">
                <a:solidFill>
                  <a:schemeClr val="dk2"/>
                </a:solidFill>
              </a:rPr>
              <a:t> </a:t>
            </a:r>
            <a:r>
              <a:rPr b="1" lang="en-US" sz="1500" u="sng">
                <a:solidFill>
                  <a:schemeClr val="dk2"/>
                </a:solidFill>
              </a:rPr>
              <a:t>7</a:t>
            </a:r>
            <a:r>
              <a:rPr b="1" baseline="30000" lang="en-US" sz="1500" u="sng">
                <a:solidFill>
                  <a:schemeClr val="dk2"/>
                </a:solidFill>
              </a:rPr>
              <a:t>th</a:t>
            </a:r>
            <a:r>
              <a:rPr b="1" lang="en-US" sz="1500" u="sng">
                <a:solidFill>
                  <a:schemeClr val="dk2"/>
                </a:solidFill>
              </a:rPr>
              <a:t> February, 2024</a:t>
            </a:r>
            <a:endParaRPr b="1" sz="1500" u="sng">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3"/>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US" sz="4800">
                <a:solidFill>
                  <a:srgbClr val="000000"/>
                </a:solidFill>
              </a:rPr>
              <a:t>Q&amp;A Session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
          <p:cNvSpPr txBox="1"/>
          <p:nvPr>
            <p:ph type="title"/>
          </p:nvPr>
        </p:nvSpPr>
        <p:spPr>
          <a:xfrm>
            <a:off x="721225" y="607450"/>
            <a:ext cx="7618133" cy="645617"/>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u="sng"/>
              <a:t>SOCIETY AND THE INDIVIDUAL</a:t>
            </a:r>
            <a:endParaRPr u="sng"/>
          </a:p>
        </p:txBody>
      </p:sp>
      <p:sp>
        <p:nvSpPr>
          <p:cNvPr id="171" name="Google Shape;171;p2"/>
          <p:cNvSpPr txBox="1"/>
          <p:nvPr>
            <p:ph idx="1" type="body"/>
          </p:nvPr>
        </p:nvSpPr>
        <p:spPr>
          <a:xfrm>
            <a:off x="592667" y="1366462"/>
            <a:ext cx="8026400" cy="3595955"/>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Noto Sans Symbols"/>
              <a:buChar char="⮚"/>
            </a:pPr>
            <a:r>
              <a:rPr lang="en-US" sz="1400">
                <a:solidFill>
                  <a:schemeClr val="dk2"/>
                </a:solidFill>
              </a:rPr>
              <a:t>Society is made up of group of individuals.</a:t>
            </a:r>
            <a:endParaRPr sz="14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400">
                <a:solidFill>
                  <a:schemeClr val="dk2"/>
                </a:solidFill>
              </a:rPr>
              <a:t>Without individuals there is no concept of human society.</a:t>
            </a:r>
            <a:endParaRPr/>
          </a:p>
          <a:p>
            <a:pPr indent="-228600" lvl="0" marL="457200" rtl="0" algn="l">
              <a:lnSpc>
                <a:spcPct val="115000"/>
              </a:lnSpc>
              <a:spcBef>
                <a:spcPts val="0"/>
              </a:spcBef>
              <a:spcAft>
                <a:spcPts val="0"/>
              </a:spcAft>
              <a:buSzPts val="1300"/>
              <a:buFont typeface="Noto Sans Symbols"/>
              <a:buNone/>
            </a:pPr>
            <a:r>
              <a:t/>
            </a:r>
            <a:endParaRPr sz="1400">
              <a:solidFill>
                <a:schemeClr val="dk2"/>
              </a:solidFill>
            </a:endParaRPr>
          </a:p>
          <a:p>
            <a:pPr indent="-311150" lvl="0" marL="457200" rtl="0" algn="l">
              <a:lnSpc>
                <a:spcPct val="115000"/>
              </a:lnSpc>
              <a:spcBef>
                <a:spcPts val="0"/>
              </a:spcBef>
              <a:spcAft>
                <a:spcPts val="0"/>
              </a:spcAft>
              <a:buSzPts val="1300"/>
              <a:buFont typeface="Noto Sans Symbols"/>
              <a:buChar char="⮚"/>
            </a:pPr>
            <a:r>
              <a:rPr b="1" lang="en-US" sz="1600" u="sng">
                <a:solidFill>
                  <a:schemeClr val="dk2"/>
                </a:solidFill>
              </a:rPr>
              <a:t>SOCIETY</a:t>
            </a:r>
            <a:r>
              <a:rPr b="1" lang="en-US" sz="1400">
                <a:solidFill>
                  <a:schemeClr val="dk2"/>
                </a:solidFill>
              </a:rPr>
              <a:t>:- </a:t>
            </a:r>
            <a:r>
              <a:rPr i="1" lang="en-US" sz="1400">
                <a:solidFill>
                  <a:schemeClr val="dk2"/>
                </a:solidFill>
              </a:rPr>
              <a:t> </a:t>
            </a:r>
            <a:r>
              <a:rPr b="1" lang="en-US" sz="1400">
                <a:solidFill>
                  <a:schemeClr val="dk2"/>
                </a:solidFill>
              </a:rPr>
              <a:t>refers to people who live in a defined territory and share a  common culture and                                	                 help each other out in times of need.</a:t>
            </a:r>
            <a:endParaRPr/>
          </a:p>
          <a:p>
            <a:pPr indent="-228600" lvl="0" marL="457200" rtl="0" algn="l">
              <a:lnSpc>
                <a:spcPct val="115000"/>
              </a:lnSpc>
              <a:spcBef>
                <a:spcPts val="0"/>
              </a:spcBef>
              <a:spcAft>
                <a:spcPts val="0"/>
              </a:spcAft>
              <a:buSzPts val="1300"/>
              <a:buFont typeface="Noto Sans Symbols"/>
              <a:buNone/>
            </a:pPr>
            <a:r>
              <a:t/>
            </a:r>
            <a:endParaRPr b="1" i="1" sz="1400">
              <a:solidFill>
                <a:schemeClr val="dk2"/>
              </a:solidFill>
            </a:endParaRPr>
          </a:p>
          <a:p>
            <a:pPr indent="-311150" lvl="0" marL="457200" rtl="0" algn="l">
              <a:lnSpc>
                <a:spcPct val="115000"/>
              </a:lnSpc>
              <a:spcBef>
                <a:spcPts val="0"/>
              </a:spcBef>
              <a:spcAft>
                <a:spcPts val="0"/>
              </a:spcAft>
              <a:buSzPts val="1300"/>
              <a:buFont typeface="Noto Sans Symbols"/>
              <a:buChar char="⮚"/>
            </a:pPr>
            <a:r>
              <a:rPr i="1" lang="en-US" sz="1400">
                <a:solidFill>
                  <a:schemeClr val="dk2"/>
                </a:solidFill>
              </a:rPr>
              <a:t>According to </a:t>
            </a:r>
            <a:r>
              <a:rPr b="1" i="1" lang="en-US" sz="1400">
                <a:solidFill>
                  <a:schemeClr val="dk2"/>
                </a:solidFill>
              </a:rPr>
              <a:t>Gerald Laski </a:t>
            </a:r>
            <a:r>
              <a:rPr i="1" lang="en-US" sz="1400">
                <a:solidFill>
                  <a:schemeClr val="dk2"/>
                </a:solidFill>
              </a:rPr>
              <a:t>societies have evolved over a period of 10,000 years from </a:t>
            </a:r>
            <a:r>
              <a:rPr b="1" i="1" lang="en-US" sz="1400">
                <a:solidFill>
                  <a:schemeClr val="dk2"/>
                </a:solidFill>
              </a:rPr>
              <a:t>Primitive</a:t>
            </a:r>
            <a:r>
              <a:rPr i="1" lang="en-US" sz="1400">
                <a:solidFill>
                  <a:schemeClr val="dk2"/>
                </a:solidFill>
              </a:rPr>
              <a:t> to </a:t>
            </a:r>
            <a:r>
              <a:rPr b="1" i="1" lang="en-US" sz="1400">
                <a:solidFill>
                  <a:schemeClr val="dk2"/>
                </a:solidFill>
              </a:rPr>
              <a:t>Modern</a:t>
            </a:r>
            <a:r>
              <a:rPr i="1" lang="en-US" sz="1400">
                <a:solidFill>
                  <a:schemeClr val="dk2"/>
                </a:solidFill>
              </a:rPr>
              <a:t> </a:t>
            </a:r>
            <a:r>
              <a:rPr b="1" i="1" lang="en-US" sz="1400">
                <a:solidFill>
                  <a:schemeClr val="dk2"/>
                </a:solidFill>
              </a:rPr>
              <a:t>societies</a:t>
            </a:r>
            <a:r>
              <a:rPr i="1" lang="en-US" sz="1400">
                <a:solidFill>
                  <a:schemeClr val="dk2"/>
                </a:solidFill>
              </a:rPr>
              <a:t>. </a:t>
            </a:r>
            <a:r>
              <a:rPr lang="en-US" sz="1400">
                <a:solidFill>
                  <a:schemeClr val="dk2"/>
                </a:solidFill>
              </a:rPr>
              <a:t>(i.e. from Hunting-Gathering to Post-Modern societies)</a:t>
            </a:r>
            <a:endParaRPr/>
          </a:p>
          <a:p>
            <a:pPr indent="-311150" lvl="0" marL="457200" rtl="0" algn="l">
              <a:lnSpc>
                <a:spcPct val="115000"/>
              </a:lnSpc>
              <a:spcBef>
                <a:spcPts val="0"/>
              </a:spcBef>
              <a:spcAft>
                <a:spcPts val="0"/>
              </a:spcAft>
              <a:buSzPts val="1300"/>
              <a:buFont typeface="Noto Sans Symbols"/>
              <a:buChar char="⮚"/>
            </a:pPr>
            <a:r>
              <a:rPr lang="en-US" sz="1400">
                <a:solidFill>
                  <a:schemeClr val="dk2"/>
                </a:solidFill>
              </a:rPr>
              <a:t>Lenski uses the term </a:t>
            </a:r>
            <a:r>
              <a:rPr b="1" i="1" lang="en-US" sz="1400">
                <a:solidFill>
                  <a:schemeClr val="dk2"/>
                </a:solidFill>
              </a:rPr>
              <a:t>sociocultural evolution </a:t>
            </a:r>
            <a:r>
              <a:rPr lang="en-US" sz="1400">
                <a:solidFill>
                  <a:schemeClr val="dk2"/>
                </a:solidFill>
              </a:rPr>
              <a:t>to mean “</a:t>
            </a:r>
            <a:r>
              <a:rPr i="1" lang="en-US" sz="1400">
                <a:solidFill>
                  <a:schemeClr val="dk2"/>
                </a:solidFill>
              </a:rPr>
              <a:t>changes that occur as a society gains new technology”.</a:t>
            </a:r>
            <a:endParaRPr i="1" sz="1400">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400">
                <a:solidFill>
                  <a:schemeClr val="dk2"/>
                </a:solidFill>
              </a:rPr>
              <a:t>As a result of this evolution there has been significant changes in the culture of the human societies as time passes by.</a:t>
            </a:r>
            <a:endParaRPr/>
          </a:p>
          <a:p>
            <a:pPr indent="-228600" lvl="0" marL="457200" rtl="0" algn="l">
              <a:lnSpc>
                <a:spcPct val="115000"/>
              </a:lnSpc>
              <a:spcBef>
                <a:spcPts val="0"/>
              </a:spcBef>
              <a:spcAft>
                <a:spcPts val="0"/>
              </a:spcAft>
              <a:buSzPts val="1300"/>
              <a:buNone/>
            </a:pPr>
            <a:r>
              <a:t/>
            </a:r>
            <a:endParaRPr b="1" i="1" u="sng">
              <a:solidFill>
                <a:schemeClr val="dk2"/>
              </a:solidFill>
            </a:endParaRPr>
          </a:p>
          <a:p>
            <a:pPr indent="-228600" lvl="0" marL="457200" rtl="0" algn="l">
              <a:lnSpc>
                <a:spcPct val="115000"/>
              </a:lnSpc>
              <a:spcBef>
                <a:spcPts val="0"/>
              </a:spcBef>
              <a:spcAft>
                <a:spcPts val="0"/>
              </a:spcAft>
              <a:buSzPts val="1300"/>
              <a:buNone/>
            </a:pPr>
            <a:r>
              <a:t/>
            </a:r>
            <a:endParaRPr b="1" u="sng">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
          <p:cNvSpPr txBox="1"/>
          <p:nvPr>
            <p:ph type="title"/>
          </p:nvPr>
        </p:nvSpPr>
        <p:spPr>
          <a:xfrm>
            <a:off x="237067" y="1233983"/>
            <a:ext cx="8619257" cy="594817"/>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US" u="sng"/>
              <a:t>SOCIETY AS DEFINED BY DIFFERENT SOCIOLOGISTS</a:t>
            </a:r>
            <a:endParaRPr u="sng"/>
          </a:p>
        </p:txBody>
      </p:sp>
      <p:pic>
        <p:nvPicPr>
          <p:cNvPr id="177" name="Google Shape;177;p3"/>
          <p:cNvPicPr preferRelativeResize="0"/>
          <p:nvPr/>
        </p:nvPicPr>
        <p:blipFill rotWithShape="1">
          <a:blip r:embed="rId3">
            <a:alphaModFix/>
          </a:blip>
          <a:srcRect b="0" l="0" r="0" t="0"/>
          <a:stretch/>
        </p:blipFill>
        <p:spPr>
          <a:xfrm>
            <a:off x="372533" y="2370667"/>
            <a:ext cx="8382000" cy="219392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4"/>
          <p:cNvPicPr preferRelativeResize="0"/>
          <p:nvPr/>
        </p:nvPicPr>
        <p:blipFill rotWithShape="1">
          <a:blip r:embed="rId3">
            <a:alphaModFix/>
          </a:blip>
          <a:srcRect b="0" l="0" r="0" t="0"/>
          <a:stretch/>
        </p:blipFill>
        <p:spPr>
          <a:xfrm>
            <a:off x="71918" y="2147300"/>
            <a:ext cx="8979615" cy="2157573"/>
          </a:xfrm>
          <a:prstGeom prst="rect">
            <a:avLst/>
          </a:prstGeom>
          <a:noFill/>
          <a:ln cap="flat" cmpd="sng" w="19050">
            <a:solidFill>
              <a:schemeClr val="dk2"/>
            </a:solidFill>
            <a:prstDash val="solid"/>
            <a:round/>
            <a:headEnd len="sm" w="sm" type="none"/>
            <a:tailEnd len="sm" w="sm" type="none"/>
          </a:ln>
        </p:spPr>
      </p:pic>
      <p:sp>
        <p:nvSpPr>
          <p:cNvPr id="183" name="Google Shape;183;p4"/>
          <p:cNvSpPr txBox="1"/>
          <p:nvPr/>
        </p:nvSpPr>
        <p:spPr>
          <a:xfrm>
            <a:off x="405830" y="1273996"/>
            <a:ext cx="8332340" cy="43088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2200" u="sng" cap="none" strike="noStrike">
                <a:solidFill>
                  <a:srgbClr val="000000"/>
                </a:solidFill>
                <a:latin typeface="Arial"/>
                <a:ea typeface="Arial"/>
                <a:cs typeface="Arial"/>
                <a:sym typeface="Arial"/>
              </a:rPr>
              <a:t>TYPES OF SOCIETIES AS A RESULT OF HUMAN PROGRESS</a:t>
            </a:r>
            <a:endParaRPr b="1" i="0" sz="2200" u="sng" cap="none" strike="noStrike">
              <a:solidFill>
                <a:srgbClr val="000000"/>
              </a:solidFill>
              <a:latin typeface="Arial"/>
              <a:ea typeface="Arial"/>
              <a:cs typeface="Arial"/>
              <a:sym typeface="Arial"/>
            </a:endParaRPr>
          </a:p>
        </p:txBody>
      </p:sp>
      <p:sp>
        <p:nvSpPr>
          <p:cNvPr id="184" name="Google Shape;184;p4"/>
          <p:cNvSpPr txBox="1"/>
          <p:nvPr/>
        </p:nvSpPr>
        <p:spPr>
          <a:xfrm>
            <a:off x="4880225" y="4489807"/>
            <a:ext cx="3524036"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1" lang="en-US" sz="1400" u="none" cap="none" strike="noStrike">
                <a:solidFill>
                  <a:srgbClr val="000000"/>
                </a:solidFill>
                <a:latin typeface="Arial"/>
                <a:ea typeface="Arial"/>
                <a:cs typeface="Arial"/>
                <a:sym typeface="Arial"/>
              </a:rPr>
              <a:t>Consult page no. 83 (Maccionis Book)</a:t>
            </a:r>
            <a:endParaRPr b="1" i="1"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5"/>
          <p:cNvSpPr txBox="1"/>
          <p:nvPr>
            <p:ph type="title"/>
          </p:nvPr>
        </p:nvSpPr>
        <p:spPr>
          <a:xfrm>
            <a:off x="721224" y="556650"/>
            <a:ext cx="7567333" cy="831883"/>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u="sng"/>
              <a:t>SOCIETY AND THE INDIVIDUAL</a:t>
            </a:r>
            <a:endParaRPr/>
          </a:p>
        </p:txBody>
      </p:sp>
      <p:sp>
        <p:nvSpPr>
          <p:cNvPr id="190" name="Google Shape;190;p5"/>
          <p:cNvSpPr txBox="1"/>
          <p:nvPr>
            <p:ph idx="1" type="body"/>
          </p:nvPr>
        </p:nvSpPr>
        <p:spPr>
          <a:xfrm>
            <a:off x="595424" y="1388532"/>
            <a:ext cx="7701908" cy="3342955"/>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t/>
            </a:r>
            <a:endParaRPr b="1" sz="1500" u="sng">
              <a:solidFill>
                <a:schemeClr val="dk2"/>
              </a:solidFill>
            </a:endParaRPr>
          </a:p>
          <a:p>
            <a:pPr indent="-311150" lvl="0" marL="457200" rtl="0" algn="l">
              <a:lnSpc>
                <a:spcPct val="115000"/>
              </a:lnSpc>
              <a:spcBef>
                <a:spcPts val="0"/>
              </a:spcBef>
              <a:spcAft>
                <a:spcPts val="0"/>
              </a:spcAft>
              <a:buSzPts val="1300"/>
              <a:buFont typeface="Noto Sans Symbols"/>
              <a:buChar char="⮚"/>
            </a:pPr>
            <a:r>
              <a:rPr lang="en-US" sz="1500">
                <a:solidFill>
                  <a:schemeClr val="dk2"/>
                </a:solidFill>
              </a:rPr>
              <a:t>Culture also has a significant impact on human societies and individual lives of the people living there.</a:t>
            </a:r>
            <a:endParaRPr/>
          </a:p>
          <a:p>
            <a:pPr indent="-228600" lvl="0" marL="457200" rtl="0" algn="l">
              <a:lnSpc>
                <a:spcPct val="115000"/>
              </a:lnSpc>
              <a:spcBef>
                <a:spcPts val="0"/>
              </a:spcBef>
              <a:spcAft>
                <a:spcPts val="0"/>
              </a:spcAft>
              <a:buSzPts val="1300"/>
              <a:buFont typeface="Noto Sans Symbols"/>
              <a:buNone/>
            </a:pPr>
            <a:r>
              <a:t/>
            </a:r>
            <a:endParaRPr sz="1500">
              <a:solidFill>
                <a:schemeClr val="dk2"/>
              </a:solidFill>
            </a:endParaRPr>
          </a:p>
          <a:p>
            <a:pPr indent="0" lvl="0" marL="146050" rtl="0" algn="l">
              <a:lnSpc>
                <a:spcPct val="115000"/>
              </a:lnSpc>
              <a:spcBef>
                <a:spcPts val="0"/>
              </a:spcBef>
              <a:spcAft>
                <a:spcPts val="0"/>
              </a:spcAft>
              <a:buSzPts val="1300"/>
              <a:buNone/>
            </a:pPr>
            <a:r>
              <a:rPr b="1" lang="en-US" sz="1500">
                <a:solidFill>
                  <a:schemeClr val="dk2"/>
                </a:solidFill>
              </a:rPr>
              <a:t>Q: What is culture?</a:t>
            </a:r>
            <a:endParaRPr b="1" sz="1500">
              <a:solidFill>
                <a:schemeClr val="dk2"/>
              </a:solidFill>
            </a:endParaRPr>
          </a:p>
          <a:p>
            <a:pPr indent="-228600" lvl="0" marL="457200" rtl="0" algn="l">
              <a:lnSpc>
                <a:spcPct val="115000"/>
              </a:lnSpc>
              <a:spcBef>
                <a:spcPts val="0"/>
              </a:spcBef>
              <a:spcAft>
                <a:spcPts val="0"/>
              </a:spcAft>
              <a:buSzPts val="1300"/>
              <a:buFont typeface="Noto Sans Symbols"/>
              <a:buNone/>
            </a:pPr>
            <a:r>
              <a:t/>
            </a:r>
            <a:endParaRPr b="1" sz="1500" u="sng">
              <a:solidFill>
                <a:schemeClr val="dk2"/>
              </a:solidFill>
            </a:endParaRPr>
          </a:p>
          <a:p>
            <a:pPr indent="0" lvl="0" marL="146050" rtl="0" algn="l">
              <a:lnSpc>
                <a:spcPct val="115000"/>
              </a:lnSpc>
              <a:spcBef>
                <a:spcPts val="0"/>
              </a:spcBef>
              <a:spcAft>
                <a:spcPts val="0"/>
              </a:spcAft>
              <a:buSzPts val="1300"/>
              <a:buNone/>
            </a:pPr>
            <a:r>
              <a:rPr b="1" lang="en-US" sz="1500">
                <a:solidFill>
                  <a:schemeClr val="dk2"/>
                </a:solidFill>
              </a:rPr>
              <a:t>       </a:t>
            </a:r>
            <a:r>
              <a:rPr b="1" lang="en-US" sz="1500" u="sng">
                <a:solidFill>
                  <a:schemeClr val="dk2"/>
                </a:solidFill>
              </a:rPr>
              <a:t>CULTURE</a:t>
            </a:r>
            <a:r>
              <a:rPr i="1" lang="en-US" sz="1500">
                <a:solidFill>
                  <a:schemeClr val="dk2"/>
                </a:solidFill>
              </a:rPr>
              <a:t>:-</a:t>
            </a:r>
            <a:r>
              <a:rPr b="1" lang="en-US" sz="1500" u="sng">
                <a:solidFill>
                  <a:schemeClr val="dk2"/>
                </a:solidFill>
              </a:rPr>
              <a:t> </a:t>
            </a:r>
            <a:r>
              <a:rPr lang="en-US" sz="1500">
                <a:solidFill>
                  <a:schemeClr val="dk2"/>
                </a:solidFill>
              </a:rPr>
              <a:t>Culture is a way of life.  It is shared by members of a society and shapes   	             that how we act, think, and feel. </a:t>
            </a:r>
            <a:endParaRPr sz="1500">
              <a:solidFill>
                <a:schemeClr val="dk2"/>
              </a:solidFill>
            </a:endParaRPr>
          </a:p>
          <a:p>
            <a:pPr indent="-228600" lvl="0" marL="457200" rtl="0" algn="l">
              <a:lnSpc>
                <a:spcPct val="115000"/>
              </a:lnSpc>
              <a:spcBef>
                <a:spcPts val="0"/>
              </a:spcBef>
              <a:spcAft>
                <a:spcPts val="0"/>
              </a:spcAft>
              <a:buSzPts val="1300"/>
              <a:buFont typeface="Noto Sans Symbols"/>
              <a:buNone/>
            </a:pPr>
            <a:r>
              <a:t/>
            </a:r>
            <a:endParaRPr i="1" sz="1500">
              <a:solidFill>
                <a:schemeClr val="dk2"/>
              </a:solidFill>
            </a:endParaRPr>
          </a:p>
          <a:p>
            <a:pPr indent="-311150" lvl="0" marL="457200" rtl="0" algn="l">
              <a:lnSpc>
                <a:spcPct val="115000"/>
              </a:lnSpc>
              <a:spcBef>
                <a:spcPts val="0"/>
              </a:spcBef>
              <a:spcAft>
                <a:spcPts val="0"/>
              </a:spcAft>
              <a:buSzPts val="1300"/>
              <a:buFont typeface="Noto Sans Symbols"/>
              <a:buChar char="⮚"/>
            </a:pPr>
            <a:r>
              <a:rPr b="1" i="1" lang="en-US" sz="1500">
                <a:solidFill>
                  <a:schemeClr val="dk2"/>
                </a:solidFill>
              </a:rPr>
              <a:t>Culture is a product of evolution</a:t>
            </a:r>
            <a:r>
              <a:rPr lang="en-US" sz="1500">
                <a:solidFill>
                  <a:schemeClr val="dk2"/>
                </a:solidFill>
              </a:rPr>
              <a:t>.  As the humans evolved, so does culture replaced basic instincts of survival with social progress.</a:t>
            </a:r>
            <a:endParaRPr/>
          </a:p>
          <a:p>
            <a:pPr indent="-228600" lvl="0" marL="457200" rtl="0" algn="l">
              <a:lnSpc>
                <a:spcPct val="115000"/>
              </a:lnSpc>
              <a:spcBef>
                <a:spcPts val="0"/>
              </a:spcBef>
              <a:spcAft>
                <a:spcPts val="0"/>
              </a:spcAft>
              <a:buSzPts val="1300"/>
              <a:buNone/>
            </a:pPr>
            <a:r>
              <a:t/>
            </a:r>
            <a:endParaRPr sz="1500">
              <a:solidFill>
                <a:schemeClr val="dk2"/>
              </a:solidFill>
            </a:endParaRPr>
          </a:p>
          <a:p>
            <a:pPr indent="-228600" lvl="0" marL="457200" rtl="0" algn="l">
              <a:lnSpc>
                <a:spcPct val="115000"/>
              </a:lnSpc>
              <a:spcBef>
                <a:spcPts val="0"/>
              </a:spcBef>
              <a:spcAft>
                <a:spcPts val="0"/>
              </a:spcAft>
              <a:buSzPts val="1300"/>
              <a:buNone/>
            </a:pPr>
            <a:r>
              <a:t/>
            </a:r>
            <a:endParaRPr i="1">
              <a:solidFill>
                <a:schemeClr val="dk2"/>
              </a:solidFill>
            </a:endParaRPr>
          </a:p>
          <a:p>
            <a:pPr indent="-228600" lvl="0" marL="457200" rtl="0" algn="l">
              <a:lnSpc>
                <a:spcPct val="115000"/>
              </a:lnSpc>
              <a:spcBef>
                <a:spcPts val="0"/>
              </a:spcBef>
              <a:spcAft>
                <a:spcPts val="0"/>
              </a:spcAft>
              <a:buSzPts val="1300"/>
              <a:buNone/>
            </a:pPr>
            <a:r>
              <a:t/>
            </a:r>
            <a:endParaRPr i="1">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6"/>
          <p:cNvSpPr txBox="1"/>
          <p:nvPr>
            <p:ph type="title"/>
          </p:nvPr>
        </p:nvSpPr>
        <p:spPr>
          <a:xfrm>
            <a:off x="721225" y="522783"/>
            <a:ext cx="7804400" cy="6117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u="sng"/>
              <a:t>ELEMENTS OF CUTURE</a:t>
            </a:r>
            <a:r>
              <a:rPr lang="en-US"/>
              <a:t>:-</a:t>
            </a:r>
            <a:endParaRPr/>
          </a:p>
        </p:txBody>
      </p:sp>
      <p:sp>
        <p:nvSpPr>
          <p:cNvPr id="196" name="Google Shape;196;p6"/>
          <p:cNvSpPr txBox="1"/>
          <p:nvPr>
            <p:ph idx="1" type="body"/>
          </p:nvPr>
        </p:nvSpPr>
        <p:spPr>
          <a:xfrm>
            <a:off x="606056" y="1222744"/>
            <a:ext cx="7919569" cy="3795823"/>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US" sz="1500">
                <a:solidFill>
                  <a:schemeClr val="dk2"/>
                </a:solidFill>
              </a:rPr>
              <a:t>There are 5 elements of culture i.e.  </a:t>
            </a:r>
            <a:r>
              <a:rPr b="1" i="1" lang="en-US" sz="1500">
                <a:solidFill>
                  <a:schemeClr val="dk2"/>
                </a:solidFill>
              </a:rPr>
              <a:t>(symbols, language, values, beliefs and norms).</a:t>
            </a:r>
            <a:endParaRPr/>
          </a:p>
          <a:p>
            <a:pPr indent="-228600" lvl="0" marL="457200" rtl="0" algn="l">
              <a:lnSpc>
                <a:spcPct val="115000"/>
              </a:lnSpc>
              <a:spcBef>
                <a:spcPts val="0"/>
              </a:spcBef>
              <a:spcAft>
                <a:spcPts val="0"/>
              </a:spcAft>
              <a:buSzPts val="1300"/>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Symbols:</a:t>
            </a:r>
            <a:r>
              <a:rPr lang="en-US" sz="1500">
                <a:solidFill>
                  <a:schemeClr val="dk2"/>
                </a:solidFill>
              </a:rPr>
              <a:t> anything that carries a particular meaning recognized by people who share a culture. E.g. Danger Sign, Caution Sign, Traffic Signals, Flags etc.</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Language:</a:t>
            </a:r>
            <a:r>
              <a:rPr lang="en-US" sz="1500">
                <a:solidFill>
                  <a:schemeClr val="dk2"/>
                </a:solidFill>
              </a:rPr>
              <a:t> a system of symbols that allows people to communicate with one another.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Values:</a:t>
            </a:r>
            <a:r>
              <a:rPr lang="en-US" sz="1500">
                <a:solidFill>
                  <a:schemeClr val="dk2"/>
                </a:solidFill>
              </a:rPr>
              <a:t>  culturally defined standards that people use to decide what is desirable, good, 	      and beautiful and that serve as broad guidelines for social living.</a:t>
            </a:r>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Beliefs:</a:t>
            </a:r>
            <a:r>
              <a:rPr lang="en-US" sz="1500">
                <a:solidFill>
                  <a:schemeClr val="dk2"/>
                </a:solidFill>
              </a:rPr>
              <a:t> specific ideas that people hold to be true e.g. Heaven and Hell. </a:t>
            </a:r>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Norms:</a:t>
            </a:r>
            <a:r>
              <a:rPr lang="en-US" sz="1500">
                <a:solidFill>
                  <a:schemeClr val="dk2"/>
                </a:solidFill>
              </a:rPr>
              <a:t>  rules and expectations by which a society guides the behavior of its members.</a:t>
            </a:r>
            <a:endParaRPr/>
          </a:p>
          <a:p>
            <a:pPr indent="-400050" lvl="1" marL="1003300" rtl="0" algn="l">
              <a:lnSpc>
                <a:spcPct val="115000"/>
              </a:lnSpc>
              <a:spcBef>
                <a:spcPts val="1600"/>
              </a:spcBef>
              <a:spcAft>
                <a:spcPts val="0"/>
              </a:spcAft>
              <a:buSzPts val="1100"/>
              <a:buFont typeface="Arial"/>
              <a:buAutoNum type="romanLcPeriod"/>
            </a:pPr>
            <a:r>
              <a:rPr b="1" lang="en-US" sz="1500" u="sng">
                <a:solidFill>
                  <a:schemeClr val="dk2"/>
                </a:solidFill>
              </a:rPr>
              <a:t>Mores:</a:t>
            </a:r>
            <a:r>
              <a:rPr lang="en-US" sz="1500">
                <a:solidFill>
                  <a:schemeClr val="dk2"/>
                </a:solidFill>
              </a:rPr>
              <a:t> norms that are widely observed and have great moral significance e.g. respecting elders and caring for young ones. </a:t>
            </a:r>
            <a:endParaRPr sz="1500">
              <a:solidFill>
                <a:schemeClr val="dk2"/>
              </a:solidFill>
            </a:endParaRPr>
          </a:p>
          <a:p>
            <a:pPr indent="-400050" lvl="1" marL="1003300" rtl="0" algn="l">
              <a:lnSpc>
                <a:spcPct val="100000"/>
              </a:lnSpc>
              <a:spcBef>
                <a:spcPts val="1600"/>
              </a:spcBef>
              <a:spcAft>
                <a:spcPts val="0"/>
              </a:spcAft>
              <a:buSzPts val="1100"/>
              <a:buFont typeface="Arial"/>
              <a:buAutoNum type="romanLcPeriod"/>
            </a:pPr>
            <a:r>
              <a:rPr b="1" lang="en-US" sz="1500" u="sng">
                <a:solidFill>
                  <a:schemeClr val="dk2"/>
                </a:solidFill>
              </a:rPr>
              <a:t>Folkways:</a:t>
            </a:r>
            <a:r>
              <a:rPr lang="en-US" sz="1500">
                <a:solidFill>
                  <a:schemeClr val="dk2"/>
                </a:solidFill>
              </a:rPr>
              <a:t> norms for routine or casual interaction e.g. greeting someone.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7"/>
          <p:cNvSpPr txBox="1"/>
          <p:nvPr>
            <p:ph type="title"/>
          </p:nvPr>
        </p:nvSpPr>
        <p:spPr>
          <a:xfrm>
            <a:off x="721225" y="559085"/>
            <a:ext cx="7674261" cy="57179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600"/>
              <a:buNone/>
            </a:pPr>
            <a:r>
              <a:rPr lang="en-US" u="sng"/>
              <a:t>SOCIAL CONTROL</a:t>
            </a:r>
            <a:endParaRPr u="sng"/>
          </a:p>
        </p:txBody>
      </p:sp>
      <p:sp>
        <p:nvSpPr>
          <p:cNvPr id="202" name="Google Shape;202;p7"/>
          <p:cNvSpPr txBox="1"/>
          <p:nvPr>
            <p:ph idx="1" type="body"/>
          </p:nvPr>
        </p:nvSpPr>
        <p:spPr>
          <a:xfrm>
            <a:off x="721225" y="1641293"/>
            <a:ext cx="7683036" cy="680612"/>
          </a:xfrm>
          <a:prstGeom prst="rect">
            <a:avLst/>
          </a:prstGeom>
          <a:noFill/>
          <a:ln>
            <a:noFill/>
          </a:ln>
        </p:spPr>
        <p:txBody>
          <a:bodyPr anchorCtr="0" anchor="t" bIns="91425" lIns="91425" spcFirstLastPara="1" rIns="91425" wrap="square" tIns="91425">
            <a:noAutofit/>
          </a:bodyPr>
          <a:lstStyle/>
          <a:p>
            <a:pPr indent="0" lvl="0" marL="146050" rtl="0" algn="ctr">
              <a:lnSpc>
                <a:spcPct val="115000"/>
              </a:lnSpc>
              <a:spcBef>
                <a:spcPts val="0"/>
              </a:spcBef>
              <a:spcAft>
                <a:spcPts val="0"/>
              </a:spcAft>
              <a:buSzPts val="1300"/>
              <a:buNone/>
            </a:pPr>
            <a:r>
              <a:rPr lang="en-US" sz="1500">
                <a:solidFill>
                  <a:schemeClr val="dk2"/>
                </a:solidFill>
              </a:rPr>
              <a:t>Methods used to control the people thoughts and behavior in a society.</a:t>
            </a:r>
            <a:endParaRPr sz="1500">
              <a:solidFill>
                <a:schemeClr val="dk2"/>
              </a:solidFill>
            </a:endParaRPr>
          </a:p>
        </p:txBody>
      </p:sp>
      <p:pic>
        <p:nvPicPr>
          <p:cNvPr id="203" name="Google Shape;203;p7"/>
          <p:cNvPicPr preferRelativeResize="0"/>
          <p:nvPr/>
        </p:nvPicPr>
        <p:blipFill rotWithShape="1">
          <a:blip r:embed="rId3">
            <a:alphaModFix/>
          </a:blip>
          <a:srcRect b="0" l="0" r="0" t="0"/>
          <a:stretch/>
        </p:blipFill>
        <p:spPr>
          <a:xfrm>
            <a:off x="721225" y="2667481"/>
            <a:ext cx="7692293" cy="2181921"/>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8"/>
          <p:cNvSpPr txBox="1"/>
          <p:nvPr>
            <p:ph type="title"/>
          </p:nvPr>
        </p:nvSpPr>
        <p:spPr>
          <a:xfrm>
            <a:off x="721225" y="558800"/>
            <a:ext cx="7656387" cy="60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u="sng"/>
              <a:t>TYPES OF CUTURE</a:t>
            </a:r>
            <a:r>
              <a:rPr lang="en-US"/>
              <a:t>:-</a:t>
            </a:r>
            <a:endParaRPr/>
          </a:p>
        </p:txBody>
      </p:sp>
      <p:sp>
        <p:nvSpPr>
          <p:cNvPr id="209" name="Google Shape;209;p8"/>
          <p:cNvSpPr txBox="1"/>
          <p:nvPr>
            <p:ph idx="1" type="body"/>
          </p:nvPr>
        </p:nvSpPr>
        <p:spPr>
          <a:xfrm>
            <a:off x="616688" y="1388532"/>
            <a:ext cx="7833045" cy="3437467"/>
          </a:xfrm>
          <a:prstGeom prst="rect">
            <a:avLst/>
          </a:prstGeom>
          <a:noFill/>
          <a:ln>
            <a:noFill/>
          </a:ln>
        </p:spPr>
        <p:txBody>
          <a:bodyPr anchorCtr="0" anchor="t" bIns="91425" lIns="91425" spcFirstLastPara="1" rIns="91425" wrap="square" tIns="91425">
            <a:noAutofit/>
          </a:bodyPr>
          <a:lstStyle/>
          <a:p>
            <a:pPr indent="0" lvl="0" marL="158750" rtl="0" algn="l">
              <a:lnSpc>
                <a:spcPct val="115000"/>
              </a:lnSpc>
              <a:spcBef>
                <a:spcPts val="0"/>
              </a:spcBef>
              <a:spcAft>
                <a:spcPts val="0"/>
              </a:spcAft>
              <a:buSzPts val="1300"/>
              <a:buNone/>
            </a:pPr>
            <a:r>
              <a:rPr lang="en-US" sz="1500">
                <a:solidFill>
                  <a:schemeClr val="dk2"/>
                </a:solidFill>
              </a:rPr>
              <a:t>There are different types of culture:-</a:t>
            </a:r>
            <a:endParaRPr/>
          </a:p>
          <a:p>
            <a:pPr indent="0" lvl="0" marL="158750" rtl="0" algn="l">
              <a:lnSpc>
                <a:spcPct val="115000"/>
              </a:lnSpc>
              <a:spcBef>
                <a:spcPts val="0"/>
              </a:spcBef>
              <a:spcAft>
                <a:spcPts val="0"/>
              </a:spcAft>
              <a:buSzPts val="1300"/>
              <a:buNone/>
            </a:pPr>
            <a:r>
              <a:t/>
            </a:r>
            <a:endParaRPr sz="1500">
              <a:solidFill>
                <a:schemeClr val="dk2"/>
              </a:solidFill>
            </a:endParaRPr>
          </a:p>
          <a:p>
            <a:pPr indent="-342900" lvl="0" marL="501650" rtl="0" algn="l">
              <a:lnSpc>
                <a:spcPct val="115000"/>
              </a:lnSpc>
              <a:spcBef>
                <a:spcPts val="0"/>
              </a:spcBef>
              <a:spcAft>
                <a:spcPts val="0"/>
              </a:spcAft>
              <a:buSzPts val="1300"/>
              <a:buFont typeface="Arial"/>
              <a:buAutoNum type="arabicPeriod"/>
            </a:pPr>
            <a:r>
              <a:rPr b="1" lang="en-US" sz="1500" u="sng">
                <a:solidFill>
                  <a:schemeClr val="dk2"/>
                </a:solidFill>
              </a:rPr>
              <a:t>Ideal Culture</a:t>
            </a:r>
            <a:r>
              <a:rPr lang="en-US" sz="1500">
                <a:solidFill>
                  <a:schemeClr val="dk2"/>
                </a:solidFill>
              </a:rPr>
              <a:t>:- culture that society belives everyone should follow. e.g telling truth, honesty, hardwork, have loyalty, showing respect etc.</a:t>
            </a:r>
            <a:endParaRPr/>
          </a:p>
          <a:p>
            <a:pPr indent="-260350" lvl="0" marL="501650" rtl="0" algn="l">
              <a:lnSpc>
                <a:spcPct val="115000"/>
              </a:lnSpc>
              <a:spcBef>
                <a:spcPts val="0"/>
              </a:spcBef>
              <a:spcAft>
                <a:spcPts val="0"/>
              </a:spcAft>
              <a:buSzPts val="1300"/>
              <a:buFont typeface="Arial"/>
              <a:buNone/>
            </a:pPr>
            <a:r>
              <a:t/>
            </a:r>
            <a:endParaRPr b="1" sz="1500" u="sng">
              <a:solidFill>
                <a:schemeClr val="dk2"/>
              </a:solidFill>
            </a:endParaRPr>
          </a:p>
          <a:p>
            <a:pPr indent="-342900" lvl="0" marL="501650" rtl="0" algn="l">
              <a:lnSpc>
                <a:spcPct val="115000"/>
              </a:lnSpc>
              <a:spcBef>
                <a:spcPts val="0"/>
              </a:spcBef>
              <a:spcAft>
                <a:spcPts val="0"/>
              </a:spcAft>
              <a:buSzPts val="1300"/>
              <a:buFont typeface="Arial"/>
              <a:buAutoNum type="arabicPeriod"/>
            </a:pPr>
            <a:r>
              <a:rPr b="1" lang="en-US" sz="1500" u="sng">
                <a:solidFill>
                  <a:schemeClr val="dk2"/>
                </a:solidFill>
              </a:rPr>
              <a:t>Real Culture</a:t>
            </a:r>
            <a:r>
              <a:rPr lang="en-US" sz="1500">
                <a:solidFill>
                  <a:schemeClr val="dk2"/>
                </a:solidFill>
              </a:rPr>
              <a:t>:-the actual culture in the society  e.g cheating, decieving, lethargy, corrupt practices etc.</a:t>
            </a:r>
            <a:endParaRPr/>
          </a:p>
          <a:p>
            <a:pPr indent="-260350" lvl="0" marL="501650" rtl="0" algn="l">
              <a:lnSpc>
                <a:spcPct val="115000"/>
              </a:lnSpc>
              <a:spcBef>
                <a:spcPts val="0"/>
              </a:spcBef>
              <a:spcAft>
                <a:spcPts val="0"/>
              </a:spcAft>
              <a:buSzPts val="1300"/>
              <a:buFont typeface="Arial"/>
              <a:buNone/>
            </a:pPr>
            <a:r>
              <a:t/>
            </a:r>
            <a:endParaRPr b="1" sz="1500" u="sng">
              <a:solidFill>
                <a:schemeClr val="dk2"/>
              </a:solidFill>
            </a:endParaRPr>
          </a:p>
          <a:p>
            <a:pPr indent="-342900" lvl="0" marL="501650" rtl="0" algn="l">
              <a:lnSpc>
                <a:spcPct val="115000"/>
              </a:lnSpc>
              <a:spcBef>
                <a:spcPts val="0"/>
              </a:spcBef>
              <a:spcAft>
                <a:spcPts val="0"/>
              </a:spcAft>
              <a:buSzPts val="1300"/>
              <a:buFont typeface="Arial"/>
              <a:buAutoNum type="arabicPeriod"/>
            </a:pPr>
            <a:r>
              <a:rPr b="1" lang="en-US" sz="1500" u="sng">
                <a:solidFill>
                  <a:schemeClr val="dk2"/>
                </a:solidFill>
              </a:rPr>
              <a:t>Material Culture</a:t>
            </a:r>
            <a:r>
              <a:rPr lang="en-US" sz="1500">
                <a:solidFill>
                  <a:schemeClr val="dk2"/>
                </a:solidFill>
              </a:rPr>
              <a:t>:-  the physical things created by members of a society e.g. buildings, clothes, food etc.</a:t>
            </a:r>
            <a:endParaRPr/>
          </a:p>
          <a:p>
            <a:pPr indent="-260350" lvl="0" marL="501650" rtl="0" algn="l">
              <a:lnSpc>
                <a:spcPct val="115000"/>
              </a:lnSpc>
              <a:spcBef>
                <a:spcPts val="0"/>
              </a:spcBef>
              <a:spcAft>
                <a:spcPts val="0"/>
              </a:spcAft>
              <a:buSzPts val="1300"/>
              <a:buFont typeface="Arial"/>
              <a:buNone/>
            </a:pPr>
            <a:r>
              <a:t/>
            </a:r>
            <a:endParaRPr b="1" sz="1500" u="sng">
              <a:solidFill>
                <a:schemeClr val="dk2"/>
              </a:solidFill>
            </a:endParaRPr>
          </a:p>
          <a:p>
            <a:pPr indent="-342900" lvl="0" marL="501650" rtl="0" algn="l">
              <a:lnSpc>
                <a:spcPct val="115000"/>
              </a:lnSpc>
              <a:spcBef>
                <a:spcPts val="0"/>
              </a:spcBef>
              <a:spcAft>
                <a:spcPts val="0"/>
              </a:spcAft>
              <a:buSzPts val="1300"/>
              <a:buFont typeface="Arial"/>
              <a:buAutoNum type="arabicPeriod"/>
            </a:pPr>
            <a:r>
              <a:rPr b="1" lang="en-US" sz="1500" u="sng">
                <a:solidFill>
                  <a:schemeClr val="dk2"/>
                </a:solidFill>
              </a:rPr>
              <a:t>Non-Material  Culture</a:t>
            </a:r>
            <a:r>
              <a:rPr lang="en-US" sz="1500">
                <a:solidFill>
                  <a:schemeClr val="dk2"/>
                </a:solidFill>
              </a:rPr>
              <a:t>:-  the ideas created by members of a society  e.g. values, ethics, beliefs etc.</a:t>
            </a:r>
            <a:endParaRPr/>
          </a:p>
          <a:p>
            <a:pPr indent="-260350" lvl="0" marL="501650" rtl="0" algn="l">
              <a:lnSpc>
                <a:spcPct val="115000"/>
              </a:lnSpc>
              <a:spcBef>
                <a:spcPts val="0"/>
              </a:spcBef>
              <a:spcAft>
                <a:spcPts val="0"/>
              </a:spcAft>
              <a:buSzPts val="1300"/>
              <a:buFont typeface="Arial"/>
              <a:buNone/>
            </a:pPr>
            <a:r>
              <a:t/>
            </a:r>
            <a:endParaRPr>
              <a:solidFill>
                <a:schemeClr val="dk2"/>
              </a:solidFill>
            </a:endParaRPr>
          </a:p>
          <a:p>
            <a:pPr indent="-260350" lvl="0" marL="501650" rtl="0" algn="l">
              <a:lnSpc>
                <a:spcPct val="115000"/>
              </a:lnSpc>
              <a:spcBef>
                <a:spcPts val="0"/>
              </a:spcBef>
              <a:spcAft>
                <a:spcPts val="0"/>
              </a:spcAft>
              <a:buSzPts val="1300"/>
              <a:buFont typeface="Arial"/>
              <a:buNone/>
            </a:pPr>
            <a:r>
              <a:t/>
            </a:r>
            <a:endParaRPr>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9"/>
          <p:cNvSpPr txBox="1"/>
          <p:nvPr>
            <p:ph type="title"/>
          </p:nvPr>
        </p:nvSpPr>
        <p:spPr>
          <a:xfrm>
            <a:off x="359597" y="539718"/>
            <a:ext cx="7945896" cy="594816"/>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2600"/>
              <a:buNone/>
            </a:pPr>
            <a:r>
              <a:rPr lang="en-US" u="sng"/>
              <a:t>Culture (Important Concepts)</a:t>
            </a:r>
            <a:endParaRPr u="sng"/>
          </a:p>
        </p:txBody>
      </p:sp>
      <p:sp>
        <p:nvSpPr>
          <p:cNvPr id="215" name="Google Shape;215;p9"/>
          <p:cNvSpPr txBox="1"/>
          <p:nvPr>
            <p:ph idx="1" type="body"/>
          </p:nvPr>
        </p:nvSpPr>
        <p:spPr>
          <a:xfrm>
            <a:off x="174661" y="1253446"/>
            <a:ext cx="8856323" cy="3733895"/>
          </a:xfrm>
          <a:prstGeom prst="rect">
            <a:avLst/>
          </a:prstGeom>
          <a:noFill/>
          <a:ln>
            <a:noFill/>
          </a:ln>
        </p:spPr>
        <p:txBody>
          <a:bodyPr anchorCtr="0" anchor="t" bIns="91425" lIns="91425" spcFirstLastPara="1" rIns="91425" wrap="square" tIns="91425">
            <a:noAutofit/>
          </a:bodyPr>
          <a:lstStyle/>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High culture </a:t>
            </a:r>
            <a:r>
              <a:rPr lang="en-US" sz="1500">
                <a:solidFill>
                  <a:schemeClr val="dk2"/>
                </a:solidFill>
              </a:rPr>
              <a:t> refers to the cultural patterns of a society’s elite class. i.e. Elite class culture.</a:t>
            </a:r>
            <a:endParaRPr/>
          </a:p>
          <a:p>
            <a:pPr indent="-260350" lvl="0" marL="488950" rtl="0" algn="l">
              <a:lnSpc>
                <a:spcPct val="100000"/>
              </a:lnSpc>
              <a:spcBef>
                <a:spcPts val="0"/>
              </a:spcBef>
              <a:spcAft>
                <a:spcPts val="0"/>
              </a:spcAft>
              <a:buSzPts val="1300"/>
              <a:buFont typeface="Arial"/>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500" u="sng">
                <a:solidFill>
                  <a:schemeClr val="dk2"/>
                </a:solidFill>
              </a:rPr>
              <a:t>Popular culture </a:t>
            </a:r>
            <a:r>
              <a:rPr lang="en-US" sz="1500">
                <a:solidFill>
                  <a:schemeClr val="dk2"/>
                </a:solidFill>
              </a:rPr>
              <a:t>refers to the cultural patterns that are widespread among a society’s population. Culture of the majority people.</a:t>
            </a:r>
            <a:endParaRPr/>
          </a:p>
          <a:p>
            <a:pPr indent="-260350" lvl="0" marL="488950" rtl="0" algn="l">
              <a:lnSpc>
                <a:spcPct val="100000"/>
              </a:lnSpc>
              <a:spcBef>
                <a:spcPts val="0"/>
              </a:spcBef>
              <a:spcAft>
                <a:spcPts val="0"/>
              </a:spcAft>
              <a:buSzPts val="1300"/>
              <a:buFont typeface="Arial"/>
              <a:buNone/>
            </a:pPr>
            <a:r>
              <a:t/>
            </a:r>
            <a:endParaRPr sz="15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600" u="sng">
                <a:solidFill>
                  <a:schemeClr val="dk2"/>
                </a:solidFill>
              </a:rPr>
              <a:t>Sub-culture</a:t>
            </a:r>
            <a:r>
              <a:rPr lang="en-US" sz="1600">
                <a:solidFill>
                  <a:schemeClr val="dk2"/>
                </a:solidFill>
              </a:rPr>
              <a:t> refers to cultural patterns that set apart some segment of a society’s population. e.g. Sindhi culture is a Sub-Culture of Pakistani society.</a:t>
            </a:r>
            <a:endParaRPr/>
          </a:p>
          <a:p>
            <a:pPr indent="-260350" lvl="0" marL="488950" rtl="0" algn="l">
              <a:lnSpc>
                <a:spcPct val="100000"/>
              </a:lnSpc>
              <a:spcBef>
                <a:spcPts val="0"/>
              </a:spcBef>
              <a:spcAft>
                <a:spcPts val="0"/>
              </a:spcAft>
              <a:buSzPts val="1300"/>
              <a:buFont typeface="Arial"/>
              <a:buNone/>
            </a:pPr>
            <a:r>
              <a:t/>
            </a:r>
            <a:endParaRPr sz="16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600" u="sng">
                <a:solidFill>
                  <a:schemeClr val="dk2"/>
                </a:solidFill>
              </a:rPr>
              <a:t>Multiculturalism</a:t>
            </a:r>
            <a:r>
              <a:rPr lang="en-US" sz="1600">
                <a:solidFill>
                  <a:schemeClr val="dk2"/>
                </a:solidFill>
              </a:rPr>
              <a:t> is a perspective recognizing the cultural diversity of any society and promoting equal standing for all cultural traditions.</a:t>
            </a:r>
            <a:endParaRPr/>
          </a:p>
          <a:p>
            <a:pPr indent="-260350" lvl="0" marL="488950" rtl="0" algn="l">
              <a:lnSpc>
                <a:spcPct val="100000"/>
              </a:lnSpc>
              <a:spcBef>
                <a:spcPts val="0"/>
              </a:spcBef>
              <a:spcAft>
                <a:spcPts val="0"/>
              </a:spcAft>
              <a:buSzPts val="1300"/>
              <a:buFont typeface="Arial"/>
              <a:buNone/>
            </a:pPr>
            <a:r>
              <a:t/>
            </a:r>
            <a:endParaRPr sz="1600">
              <a:solidFill>
                <a:schemeClr val="dk2"/>
              </a:solidFill>
            </a:endParaRPr>
          </a:p>
          <a:p>
            <a:pPr indent="-342900" lvl="0" marL="488950" rtl="0" algn="l">
              <a:lnSpc>
                <a:spcPct val="115000"/>
              </a:lnSpc>
              <a:spcBef>
                <a:spcPts val="0"/>
              </a:spcBef>
              <a:spcAft>
                <a:spcPts val="0"/>
              </a:spcAft>
              <a:buSzPts val="1300"/>
              <a:buFont typeface="Arial"/>
              <a:buAutoNum type="arabicParenR"/>
            </a:pPr>
            <a:r>
              <a:rPr b="1" lang="en-US" sz="1600" u="sng">
                <a:solidFill>
                  <a:schemeClr val="dk2"/>
                </a:solidFill>
              </a:rPr>
              <a:t>Counterculture</a:t>
            </a:r>
            <a:r>
              <a:rPr lang="en-US" sz="1600">
                <a:solidFill>
                  <a:schemeClr val="dk2"/>
                </a:solidFill>
              </a:rPr>
              <a:t> refers to cultural patterns that strongly oppose those widely accepted within a society. E.g. Gangs culture, Drug culture etc.</a:t>
            </a:r>
            <a:endParaRPr/>
          </a:p>
          <a:p>
            <a:pPr indent="-260350" lvl="0" marL="488950" rtl="0" algn="l">
              <a:lnSpc>
                <a:spcPct val="100000"/>
              </a:lnSpc>
              <a:spcBef>
                <a:spcPts val="0"/>
              </a:spcBef>
              <a:spcAft>
                <a:spcPts val="0"/>
              </a:spcAft>
              <a:buSzPts val="1300"/>
              <a:buFont typeface="Arial"/>
              <a:buNone/>
            </a:pPr>
            <a:r>
              <a:t/>
            </a:r>
            <a:endParaRPr sz="16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Zeeshan</dc:creator>
</cp:coreProperties>
</file>